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14"/>
  </p:notesMasterIdLst>
  <p:sldIdLst>
    <p:sldId id="329" r:id="rId2"/>
    <p:sldId id="344" r:id="rId3"/>
    <p:sldId id="359" r:id="rId4"/>
    <p:sldId id="343" r:id="rId5"/>
    <p:sldId id="356" r:id="rId6"/>
    <p:sldId id="348" r:id="rId7"/>
    <p:sldId id="358" r:id="rId8"/>
    <p:sldId id="1761" r:id="rId9"/>
    <p:sldId id="362" r:id="rId10"/>
    <p:sldId id="340" r:id="rId11"/>
    <p:sldId id="363" r:id="rId12"/>
    <p:sldId id="352" r:id="rId13"/>
  </p:sldIdLst>
  <p:sldSz cx="9144000" cy="5143500" type="screen16x9"/>
  <p:notesSz cx="6858000" cy="9144000"/>
  <p:embeddedFontLst>
    <p:embeddedFont>
      <p:font typeface="Calibri" panose="020F0502020204030204" pitchFamily="34" charset="0"/>
      <p:regular r:id="rId15"/>
      <p:bold r:id="rId16"/>
      <p:italic r:id="rId17"/>
      <p:boldItalic r:id="rId18"/>
    </p:embeddedFont>
    <p:embeddedFont>
      <p:font typeface="Source Sans Pro" panose="020B0503030403020204" pitchFamily="34" charset="0"/>
      <p:regular r:id="rId19"/>
      <p:bold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566" userDrawn="1">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3D25"/>
    <a:srgbClr val="E6EBE5"/>
    <a:srgbClr val="183B23"/>
    <a:srgbClr val="183623"/>
    <a:srgbClr val="266041"/>
    <a:srgbClr val="70B61C"/>
    <a:srgbClr val="278D1F"/>
    <a:srgbClr val="FAF2E9"/>
    <a:srgbClr val="FFDD59"/>
    <a:srgbClr val="EFCC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B56F779-0223-44FE-9854-91AB3F645229}">
  <a:tblStyle styleId="{7B56F779-0223-44FE-9854-91AB3F64522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8" autoAdjust="0"/>
    <p:restoredTop sz="57355" autoAdjust="0"/>
  </p:normalViewPr>
  <p:slideViewPr>
    <p:cSldViewPr snapToGrid="0">
      <p:cViewPr>
        <p:scale>
          <a:sx n="60" d="100"/>
          <a:sy n="60" d="100"/>
        </p:scale>
        <p:origin x="1472" y="28"/>
      </p:cViewPr>
      <p:guideLst>
        <p:guide orient="horz" pos="566"/>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77469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solidFill>
                  <a:srgbClr val="023D25"/>
                </a:solidFill>
                <a:latin typeface="Source Sans Pro" panose="020B0503030403020204" pitchFamily="34" charset="0"/>
              </a:rPr>
              <a:t>Because the federal application and selection process can take several months, it is highly recommended that you begin searching and applying for positions well before your certificate is set to expire. </a:t>
            </a:r>
            <a:endParaRPr lang="en-US" dirty="0"/>
          </a:p>
        </p:txBody>
      </p:sp>
    </p:spTree>
    <p:extLst>
      <p:ext uri="{BB962C8B-B14F-4D97-AF65-F5344CB8AC3E}">
        <p14:creationId xmlns:p14="http://schemas.microsoft.com/office/powerpoint/2010/main" val="2841494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649588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1335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89995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solidFill>
                  <a:srgbClr val="023D25"/>
                </a:solidFill>
                <a:latin typeface="Source Sans Pro" panose="020B0503030403020204" pitchFamily="34" charset="0"/>
              </a:rPr>
              <a:t>Estimate 2,500 FS PLC participants in 2023 based on prior year’s </a:t>
            </a:r>
            <a:r>
              <a:rPr lang="en-US" sz="1100" dirty="0" err="1">
                <a:solidFill>
                  <a:srgbClr val="023D25"/>
                </a:solidFill>
                <a:latin typeface="Source Sans Pro" panose="020B0503030403020204" pitchFamily="34" charset="0"/>
              </a:rPr>
              <a:t>VSReports</a:t>
            </a:r>
            <a:r>
              <a:rPr lang="en-US" sz="1100" dirty="0">
                <a:solidFill>
                  <a:srgbClr val="023D25"/>
                </a:solidFill>
                <a:latin typeface="Source Sans Pro" panose="020B0503030403020204" pitchFamily="34" charset="0"/>
              </a:rPr>
              <a:t> data. Big gap between PLC program participation and PLC certificate issuance. Only 10% of participants are being issued PLC certificates.</a:t>
            </a:r>
          </a:p>
          <a:p>
            <a:endParaRPr lang="en-US" dirty="0"/>
          </a:p>
        </p:txBody>
      </p:sp>
    </p:spTree>
    <p:extLst>
      <p:ext uri="{BB962C8B-B14F-4D97-AF65-F5344CB8AC3E}">
        <p14:creationId xmlns:p14="http://schemas.microsoft.com/office/powerpoint/2010/main" val="1745417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solidFill>
                  <a:srgbClr val="023D25"/>
                </a:solidFill>
                <a:latin typeface="Source Sans Pro" panose="020B0503030403020204" pitchFamily="34" charset="0"/>
              </a:rPr>
              <a:t>PLC certificate = documentation of eligibility for the PLC hiring authority</a:t>
            </a:r>
          </a:p>
          <a:p>
            <a:pPr marL="158750" indent="0">
              <a:buNone/>
            </a:pPr>
            <a:endParaRPr lang="en-US" dirty="0"/>
          </a:p>
        </p:txBody>
      </p:sp>
    </p:spTree>
    <p:extLst>
      <p:ext uri="{BB962C8B-B14F-4D97-AF65-F5344CB8AC3E}">
        <p14:creationId xmlns:p14="http://schemas.microsoft.com/office/powerpoint/2010/main" val="1168910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solidFill>
                <a:srgbClr val="023D25"/>
              </a:solidFill>
              <a:latin typeface="Source Sans Pro" panose="020B0503030403020204" pitchFamily="34" charset="0"/>
            </a:endParaRPr>
          </a:p>
        </p:txBody>
      </p:sp>
    </p:spTree>
    <p:extLst>
      <p:ext uri="{BB962C8B-B14F-4D97-AF65-F5344CB8AC3E}">
        <p14:creationId xmlns:p14="http://schemas.microsoft.com/office/powerpoint/2010/main" val="689687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solidFill>
                <a:srgbClr val="023D25"/>
              </a:solidFill>
              <a:latin typeface="Source Sans Pro" panose="020B0503030403020204" pitchFamily="34" charset="0"/>
            </a:endParaRPr>
          </a:p>
        </p:txBody>
      </p:sp>
    </p:spTree>
    <p:extLst>
      <p:ext uri="{BB962C8B-B14F-4D97-AF65-F5344CB8AC3E}">
        <p14:creationId xmlns:p14="http://schemas.microsoft.com/office/powerpoint/2010/main" val="851859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solidFill>
                <a:srgbClr val="023D25"/>
              </a:solidFill>
              <a:latin typeface="Source Sans Pro" panose="020B0503030403020204" pitchFamily="34" charset="0"/>
            </a:endParaRPr>
          </a:p>
        </p:txBody>
      </p:sp>
    </p:spTree>
    <p:extLst>
      <p:ext uri="{BB962C8B-B14F-4D97-AF65-F5344CB8AC3E}">
        <p14:creationId xmlns:p14="http://schemas.microsoft.com/office/powerpoint/2010/main" val="1914654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624994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891584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124057"/>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143000" y="2724327"/>
            <a:ext cx="6858000" cy="1219025"/>
          </a:xfrm>
        </p:spPr>
        <p:txBody>
          <a:bodyPr/>
          <a:lstStyle>
            <a:lvl1pPr marL="0" indent="0" algn="ctr">
              <a:buNone/>
              <a:defRPr sz="1800">
                <a:solidFill>
                  <a:schemeClr val="bg1"/>
                </a:solidFill>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9" name="Slide Number Placeholder 18"/>
          <p:cNvSpPr>
            <a:spLocks noGrp="1"/>
          </p:cNvSpPr>
          <p:nvPr>
            <p:ph type="sldNum" sz="quarter" idx="12"/>
          </p:nvPr>
        </p:nvSpPr>
        <p:spPr/>
        <p:txBody>
          <a:bodyPr/>
          <a:lstStyle/>
          <a:p>
            <a:fld id="{6CF71F90-FCF1-4F85-A96C-FD5059918522}" type="slidenum">
              <a:rPr lang="en-US" smtClean="0"/>
              <a:t>‹#›</a:t>
            </a:fld>
            <a:endParaRPr lang="en-US" dirty="0"/>
          </a:p>
        </p:txBody>
      </p:sp>
      <p:sp>
        <p:nvSpPr>
          <p:cNvPr id="20" name="TextBox 19"/>
          <p:cNvSpPr txBox="1"/>
          <p:nvPr userDrawn="1"/>
        </p:nvSpPr>
        <p:spPr>
          <a:xfrm>
            <a:off x="777117" y="4801063"/>
            <a:ext cx="7085225" cy="230832"/>
          </a:xfrm>
          <a:prstGeom prst="rect">
            <a:avLst/>
          </a:prstGeom>
          <a:noFill/>
        </p:spPr>
        <p:txBody>
          <a:bodyPr wrap="square" rtlCol="0">
            <a:spAutoFit/>
          </a:bodyPr>
          <a:lstStyle/>
          <a:p>
            <a:r>
              <a:rPr lang="en-US" sz="900" baseline="0" dirty="0">
                <a:latin typeface="Source Sans Pro" panose="020B0503030403020204" pitchFamily="34" charset="0"/>
              </a:rPr>
              <a:t>	</a:t>
            </a:r>
            <a:endParaRPr lang="en-US" sz="900" dirty="0">
              <a:latin typeface="Source Sans Pro" panose="020B0503030403020204" pitchFamily="34" charset="0"/>
            </a:endParaRPr>
          </a:p>
        </p:txBody>
      </p:sp>
    </p:spTree>
    <p:extLst>
      <p:ext uri="{BB962C8B-B14F-4D97-AF65-F5344CB8AC3E}">
        <p14:creationId xmlns:p14="http://schemas.microsoft.com/office/powerpoint/2010/main" val="1790766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oup 6"/>
          <p:cNvGrpSpPr/>
          <p:nvPr userDrawn="1"/>
        </p:nvGrpSpPr>
        <p:grpSpPr>
          <a:xfrm>
            <a:off x="1" y="0"/>
            <a:ext cx="285751" cy="5143500"/>
            <a:chOff x="0" y="0"/>
            <a:chExt cx="185400" cy="5143500"/>
          </a:xfrm>
        </p:grpSpPr>
        <p:sp>
          <p:nvSpPr>
            <p:cNvPr id="8" name="Shape 32"/>
            <p:cNvSpPr/>
            <p:nvPr/>
          </p:nvSpPr>
          <p:spPr>
            <a:xfrm>
              <a:off x="0" y="0"/>
              <a:ext cx="185400" cy="1553406"/>
            </a:xfrm>
            <a:prstGeom prst="rect">
              <a:avLst/>
            </a:prstGeom>
            <a:solidFill>
              <a:srgbClr val="18637B"/>
            </a:solidFill>
            <a:ln>
              <a:noFill/>
            </a:ln>
          </p:spPr>
          <p:txBody>
            <a:bodyPr spcFirstLastPara="1" wrap="square" lIns="68569" tIns="68569" rIns="68569" bIns="68569" anchor="ctr" anchorCtr="0">
              <a:noAutofit/>
            </a:bodyPr>
            <a:lstStyle/>
            <a:p>
              <a:pPr marL="0" lvl="0" indent="0" rtl="0">
                <a:spcBef>
                  <a:spcPts val="0"/>
                </a:spcBef>
                <a:spcAft>
                  <a:spcPts val="0"/>
                </a:spcAft>
                <a:buNone/>
              </a:pPr>
              <a:endParaRPr sz="788" dirty="0">
                <a:solidFill>
                  <a:srgbClr val="114454"/>
                </a:solidFill>
              </a:endParaRPr>
            </a:p>
          </p:txBody>
        </p:sp>
        <p:sp>
          <p:nvSpPr>
            <p:cNvPr id="9" name="Shape 34"/>
            <p:cNvSpPr/>
            <p:nvPr/>
          </p:nvSpPr>
          <p:spPr>
            <a:xfrm>
              <a:off x="0" y="1553406"/>
              <a:ext cx="185400" cy="1532700"/>
            </a:xfrm>
            <a:prstGeom prst="rect">
              <a:avLst/>
            </a:prstGeom>
            <a:solidFill>
              <a:srgbClr val="165751"/>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788" dirty="0"/>
            </a:p>
          </p:txBody>
        </p:sp>
        <p:sp>
          <p:nvSpPr>
            <p:cNvPr id="10" name="Shape 35"/>
            <p:cNvSpPr/>
            <p:nvPr/>
          </p:nvSpPr>
          <p:spPr>
            <a:xfrm>
              <a:off x="0" y="3086100"/>
              <a:ext cx="185400" cy="605400"/>
            </a:xfrm>
            <a:prstGeom prst="rect">
              <a:avLst/>
            </a:prstGeom>
            <a:solidFill>
              <a:srgbClr val="3B8D61"/>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788" dirty="0"/>
            </a:p>
          </p:txBody>
        </p:sp>
        <p:sp>
          <p:nvSpPr>
            <p:cNvPr id="11" name="Shape 36"/>
            <p:cNvSpPr/>
            <p:nvPr/>
          </p:nvSpPr>
          <p:spPr>
            <a:xfrm>
              <a:off x="0" y="3691500"/>
              <a:ext cx="185400" cy="1452000"/>
            </a:xfrm>
            <a:prstGeom prst="rect">
              <a:avLst/>
            </a:prstGeom>
            <a:solidFill>
              <a:srgbClr val="94BF6E"/>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788" dirty="0"/>
            </a:p>
          </p:txBody>
        </p:sp>
      </p:grpSp>
      <p:sp>
        <p:nvSpPr>
          <p:cNvPr id="15" name="Date Placeholder 14"/>
          <p:cNvSpPr>
            <a:spLocks noGrp="1"/>
          </p:cNvSpPr>
          <p:nvPr>
            <p:ph type="dt" sz="half" idx="10"/>
          </p:nvPr>
        </p:nvSpPr>
        <p:spPr>
          <a:xfrm>
            <a:off x="628651" y="4767264"/>
            <a:ext cx="2057400" cy="273844"/>
          </a:xfrm>
          <a:prstGeom prst="rect">
            <a:avLst/>
          </a:prstGeom>
        </p:spPr>
        <p:txBody>
          <a:bodyPr/>
          <a:lstStyle/>
          <a:p>
            <a:fld id="{56B78CDD-6D19-4F1D-B5F2-B5B00737B634}" type="datetime1">
              <a:rPr lang="en-US" smtClean="0"/>
              <a:t>10/31/2023</a:t>
            </a:fld>
            <a:endParaRPr lang="en-US" dirty="0"/>
          </a:p>
        </p:txBody>
      </p:sp>
      <p:sp>
        <p:nvSpPr>
          <p:cNvPr id="16" name="Footer Placeholder 15"/>
          <p:cNvSpPr>
            <a:spLocks noGrp="1"/>
          </p:cNvSpPr>
          <p:nvPr>
            <p:ph type="ftr" sz="quarter" idx="11"/>
          </p:nvPr>
        </p:nvSpPr>
        <p:spPr>
          <a:xfrm>
            <a:off x="3028951" y="4767264"/>
            <a:ext cx="3086100" cy="273844"/>
          </a:xfrm>
          <a:prstGeom prst="rect">
            <a:avLst/>
          </a:prstGeom>
        </p:spPr>
        <p:txBody>
          <a:bodyPr/>
          <a:lstStyle/>
          <a:p>
            <a:r>
              <a:rPr lang="en-US" dirty="0"/>
              <a:t>Human Resources Management</a:t>
            </a:r>
          </a:p>
        </p:txBody>
      </p:sp>
      <p:sp>
        <p:nvSpPr>
          <p:cNvPr id="17" name="Slide Number Placeholder 16"/>
          <p:cNvSpPr>
            <a:spLocks noGrp="1"/>
          </p:cNvSpPr>
          <p:nvPr>
            <p:ph type="sldNum" sz="quarter" idx="12"/>
          </p:nvPr>
        </p:nvSpPr>
        <p:spPr/>
        <p:txBody>
          <a:bodyPr/>
          <a:lstStyle/>
          <a:p>
            <a:fld id="{6CF71F90-FCF1-4F85-A96C-FD5059918522}" type="slidenum">
              <a:rPr lang="en-US" smtClean="0"/>
              <a:t>‹#›</a:t>
            </a:fld>
            <a:endParaRPr lang="en-US" dirty="0"/>
          </a:p>
        </p:txBody>
      </p:sp>
      <p:sp>
        <p:nvSpPr>
          <p:cNvPr id="2" name="Title 1"/>
          <p:cNvSpPr>
            <a:spLocks noGrp="1"/>
          </p:cNvSpPr>
          <p:nvPr>
            <p:ph type="title"/>
          </p:nvPr>
        </p:nvSpPr>
        <p:spPr>
          <a:xfrm>
            <a:off x="0" y="273846"/>
            <a:ext cx="9144000" cy="994172"/>
          </a:xfrm>
          <a:solidFill>
            <a:srgbClr val="124057"/>
          </a:solidFill>
        </p:spPr>
        <p:txBody>
          <a:bodyPr>
            <a:normAutofit/>
          </a:bodyPr>
          <a:lstStyle>
            <a:lvl1pPr marL="0" indent="383381">
              <a:defRPr sz="3300" b="1">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738781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7" name="Group 6"/>
          <p:cNvGrpSpPr/>
          <p:nvPr userDrawn="1"/>
        </p:nvGrpSpPr>
        <p:grpSpPr>
          <a:xfrm>
            <a:off x="1" y="0"/>
            <a:ext cx="285751" cy="5143500"/>
            <a:chOff x="0" y="0"/>
            <a:chExt cx="185400" cy="5143500"/>
          </a:xfrm>
        </p:grpSpPr>
        <p:sp>
          <p:nvSpPr>
            <p:cNvPr id="8" name="Shape 32"/>
            <p:cNvSpPr/>
            <p:nvPr/>
          </p:nvSpPr>
          <p:spPr>
            <a:xfrm>
              <a:off x="0" y="0"/>
              <a:ext cx="185400" cy="1553406"/>
            </a:xfrm>
            <a:prstGeom prst="rect">
              <a:avLst/>
            </a:prstGeom>
            <a:solidFill>
              <a:srgbClr val="18637B"/>
            </a:solidFill>
            <a:ln>
              <a:noFill/>
            </a:ln>
          </p:spPr>
          <p:txBody>
            <a:bodyPr spcFirstLastPara="1" wrap="square" lIns="68569" tIns="68569" rIns="68569" bIns="68569" anchor="ctr" anchorCtr="0">
              <a:noAutofit/>
            </a:bodyPr>
            <a:lstStyle/>
            <a:p>
              <a:pPr marL="0" lvl="0" indent="0" rtl="0">
                <a:spcBef>
                  <a:spcPts val="0"/>
                </a:spcBef>
                <a:spcAft>
                  <a:spcPts val="0"/>
                </a:spcAft>
                <a:buNone/>
              </a:pPr>
              <a:endParaRPr sz="788" dirty="0">
                <a:solidFill>
                  <a:srgbClr val="114454"/>
                </a:solidFill>
              </a:endParaRPr>
            </a:p>
          </p:txBody>
        </p:sp>
        <p:sp>
          <p:nvSpPr>
            <p:cNvPr id="9" name="Shape 34"/>
            <p:cNvSpPr/>
            <p:nvPr/>
          </p:nvSpPr>
          <p:spPr>
            <a:xfrm>
              <a:off x="0" y="1553406"/>
              <a:ext cx="185400" cy="1532700"/>
            </a:xfrm>
            <a:prstGeom prst="rect">
              <a:avLst/>
            </a:prstGeom>
            <a:solidFill>
              <a:srgbClr val="165751"/>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788" dirty="0"/>
            </a:p>
          </p:txBody>
        </p:sp>
        <p:sp>
          <p:nvSpPr>
            <p:cNvPr id="10" name="Shape 35"/>
            <p:cNvSpPr/>
            <p:nvPr/>
          </p:nvSpPr>
          <p:spPr>
            <a:xfrm>
              <a:off x="0" y="3086100"/>
              <a:ext cx="185400" cy="605400"/>
            </a:xfrm>
            <a:prstGeom prst="rect">
              <a:avLst/>
            </a:prstGeom>
            <a:solidFill>
              <a:srgbClr val="3B8D61"/>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788" dirty="0"/>
            </a:p>
          </p:txBody>
        </p:sp>
        <p:sp>
          <p:nvSpPr>
            <p:cNvPr id="11" name="Shape 36"/>
            <p:cNvSpPr/>
            <p:nvPr/>
          </p:nvSpPr>
          <p:spPr>
            <a:xfrm>
              <a:off x="0" y="3691500"/>
              <a:ext cx="185400" cy="1452000"/>
            </a:xfrm>
            <a:prstGeom prst="rect">
              <a:avLst/>
            </a:prstGeom>
            <a:solidFill>
              <a:srgbClr val="94BF6E"/>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788" dirty="0"/>
            </a:p>
          </p:txBody>
        </p:sp>
      </p:grpSp>
      <p:sp>
        <p:nvSpPr>
          <p:cNvPr id="15" name="Date Placeholder 14"/>
          <p:cNvSpPr>
            <a:spLocks noGrp="1"/>
          </p:cNvSpPr>
          <p:nvPr>
            <p:ph type="dt" sz="half" idx="10"/>
          </p:nvPr>
        </p:nvSpPr>
        <p:spPr>
          <a:xfrm>
            <a:off x="628651" y="4767264"/>
            <a:ext cx="2057400" cy="273844"/>
          </a:xfrm>
          <a:prstGeom prst="rect">
            <a:avLst/>
          </a:prstGeom>
        </p:spPr>
        <p:txBody>
          <a:bodyPr/>
          <a:lstStyle/>
          <a:p>
            <a:fld id="{F1E00CC3-B695-4A95-AA9F-0203A2605E3E}" type="datetime1">
              <a:rPr lang="en-US" smtClean="0"/>
              <a:t>10/31/2023</a:t>
            </a:fld>
            <a:endParaRPr lang="en-US" dirty="0"/>
          </a:p>
        </p:txBody>
      </p:sp>
      <p:sp>
        <p:nvSpPr>
          <p:cNvPr id="16" name="Footer Placeholder 15"/>
          <p:cNvSpPr>
            <a:spLocks noGrp="1"/>
          </p:cNvSpPr>
          <p:nvPr>
            <p:ph type="ftr" sz="quarter" idx="11"/>
          </p:nvPr>
        </p:nvSpPr>
        <p:spPr>
          <a:xfrm>
            <a:off x="3028951" y="4767264"/>
            <a:ext cx="3086100" cy="273844"/>
          </a:xfrm>
          <a:prstGeom prst="rect">
            <a:avLst/>
          </a:prstGeom>
        </p:spPr>
        <p:txBody>
          <a:bodyPr/>
          <a:lstStyle/>
          <a:p>
            <a:r>
              <a:rPr lang="en-US" dirty="0"/>
              <a:t>Human Resources Management</a:t>
            </a:r>
          </a:p>
        </p:txBody>
      </p:sp>
      <p:sp>
        <p:nvSpPr>
          <p:cNvPr id="17" name="Slide Number Placeholder 16"/>
          <p:cNvSpPr>
            <a:spLocks noGrp="1"/>
          </p:cNvSpPr>
          <p:nvPr>
            <p:ph type="sldNum" sz="quarter" idx="12"/>
          </p:nvPr>
        </p:nvSpPr>
        <p:spPr/>
        <p:txBody>
          <a:bodyPr/>
          <a:lstStyle/>
          <a:p>
            <a:fld id="{6CF71F90-FCF1-4F85-A96C-FD5059918522}" type="slidenum">
              <a:rPr lang="en-US" smtClean="0"/>
              <a:t>‹#›</a:t>
            </a:fld>
            <a:endParaRPr lang="en-US" dirty="0"/>
          </a:p>
        </p:txBody>
      </p:sp>
      <p:sp>
        <p:nvSpPr>
          <p:cNvPr id="12" name="Content Placeholder 2"/>
          <p:cNvSpPr>
            <a:spLocks noGrp="1"/>
          </p:cNvSpPr>
          <p:nvPr>
            <p:ph sz="half" idx="1"/>
          </p:nvPr>
        </p:nvSpPr>
        <p:spPr>
          <a:xfrm>
            <a:off x="628651" y="1369219"/>
            <a:ext cx="3886200" cy="3263504"/>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half" idx="2"/>
          </p:nvPr>
        </p:nvSpPr>
        <p:spPr>
          <a:xfrm>
            <a:off x="4629151" y="1369219"/>
            <a:ext cx="3886200" cy="3263504"/>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0" y="273846"/>
            <a:ext cx="9144000" cy="994172"/>
          </a:xfrm>
          <a:solidFill>
            <a:srgbClr val="124057"/>
          </a:solidFill>
        </p:spPr>
        <p:txBody>
          <a:bodyPr>
            <a:normAutofit/>
          </a:bodyPr>
          <a:lstStyle>
            <a:lvl1pPr marL="0" indent="383381">
              <a:defRPr sz="3300" b="1">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0573325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6"/>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457951"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CF71F90-FCF1-4F85-A96C-FD5059918522}" type="slidenum">
              <a:rPr lang="en-US" smtClean="0"/>
              <a:t>‹#›</a:t>
            </a:fld>
            <a:endParaRPr lang="en-US" dirty="0"/>
          </a:p>
        </p:txBody>
      </p:sp>
    </p:spTree>
    <p:extLst>
      <p:ext uri="{BB962C8B-B14F-4D97-AF65-F5344CB8AC3E}">
        <p14:creationId xmlns:p14="http://schemas.microsoft.com/office/powerpoint/2010/main" val="729763922"/>
      </p:ext>
    </p:extLst>
  </p:cSld>
  <p:clrMap bg1="lt1" tx1="dk1" bg2="lt2" tx2="dk2" accent1="accent1" accent2="accent2" accent3="accent3" accent4="accent4" accent5="accent5" accent6="accent6" hlink="hlink" folHlink="folHlink"/>
  <p:sldLayoutIdLst>
    <p:sldLayoutId id="2147483684" r:id="rId1"/>
    <p:sldLayoutId id="2147483686" r:id="rId2"/>
    <p:sldLayoutId id="2147483687" r:id="rId3"/>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usfs.box.com/s/2cgifb7nnsh96t6xufynrhdtxoi2z9el" TargetMode="External"/><Relationship Id="rId5" Type="http://schemas.openxmlformats.org/officeDocument/2006/relationships/hyperlink" Target="https://usfs.box.com/s/skftwi5ae3otuxk7b30v69jd4gv1a0ic"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hyperlink" Target="https://usfs.box.com/s/w5g8s10lry7tmq2pp5ch6ajchfw14ank"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hyperlink" Target="https://www.fs.usda.gov/working-with-us/careers/recruitment-events/permanent-seasonal-forestry-career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usfs.box.com/s/vwqhqeva08y9ybr6se3fo3ap6fau8x8o"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hyperlink" Target="https://www.fs.usda.gov/working-with-us/careers/public-lands-corps"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hyperlink" Target="mailto:taylor.livingston@usda.gov" TargetMode="External"/><Relationship Id="rId13" Type="http://schemas.openxmlformats.org/officeDocument/2006/relationships/hyperlink" Target="mailto:joshua.keenan@usda.gov" TargetMode="External"/><Relationship Id="rId3" Type="http://schemas.openxmlformats.org/officeDocument/2006/relationships/hyperlink" Target="mailto:jeffrey.m.miller@usda.gov" TargetMode="External"/><Relationship Id="rId7" Type="http://schemas.openxmlformats.org/officeDocument/2006/relationships/hyperlink" Target="mailto:kathleen.mick@usda.gov" TargetMode="External"/><Relationship Id="rId12" Type="http://schemas.openxmlformats.org/officeDocument/2006/relationships/hyperlink" Target="mailto:juliana.defriese@usda.gov" TargetMode="External"/><Relationship Id="rId2" Type="http://schemas.openxmlformats.org/officeDocument/2006/relationships/notesSlide" Target="../notesSlides/notesSlide9.xml"/><Relationship Id="rId16"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hyperlink" Target="mailto:william.lyons@usda.gov" TargetMode="External"/><Relationship Id="rId11" Type="http://schemas.openxmlformats.org/officeDocument/2006/relationships/hyperlink" Target="mailto:meredith.casper@usda.gov" TargetMode="External"/><Relationship Id="rId5" Type="http://schemas.openxmlformats.org/officeDocument/2006/relationships/hyperlink" Target="mailto:kristina.morgan@usda.gov" TargetMode="External"/><Relationship Id="rId15" Type="http://schemas.openxmlformats.org/officeDocument/2006/relationships/image" Target="../media/image2.png"/><Relationship Id="rId10" Type="http://schemas.openxmlformats.org/officeDocument/2006/relationships/hyperlink" Target="mailto:krista.langley@usda.gov" TargetMode="External"/><Relationship Id="rId4" Type="http://schemas.openxmlformats.org/officeDocument/2006/relationships/hyperlink" Target="mailto:chandra.allred@usda.gov" TargetMode="External"/><Relationship Id="rId9" Type="http://schemas.openxmlformats.org/officeDocument/2006/relationships/hyperlink" Target="mailto:rachel.lamedica@usda.gov" TargetMode="External"/><Relationship Id="rId14" Type="http://schemas.openxmlformats.org/officeDocument/2006/relationships/hyperlink" Target="mailto:donald.macdougall@usda.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AAF00E-23CE-8A54-BB3A-BECFB755A364}"/>
              </a:ext>
            </a:extLst>
          </p:cNvPr>
          <p:cNvSpPr/>
          <p:nvPr/>
        </p:nvSpPr>
        <p:spPr>
          <a:xfrm>
            <a:off x="-153748" y="292854"/>
            <a:ext cx="9297748" cy="770402"/>
          </a:xfrm>
          <a:prstGeom prst="rect">
            <a:avLst/>
          </a:prstGeom>
          <a:solidFill>
            <a:srgbClr val="E6EBE5">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560972F-0187-0421-645B-917C4EB9E511}"/>
              </a:ext>
            </a:extLst>
          </p:cNvPr>
          <p:cNvSpPr>
            <a:spLocks noGrp="1"/>
          </p:cNvSpPr>
          <p:nvPr>
            <p:ph type="sldNum" sz="quarter" idx="12"/>
          </p:nvPr>
        </p:nvSpPr>
        <p:spPr/>
        <p:txBody>
          <a:bodyPr/>
          <a:lstStyle/>
          <a:p>
            <a:fld id="{6CF71F90-FCF1-4F85-A96C-FD5059918522}" type="slidenum">
              <a:rPr lang="en-US" smtClean="0"/>
              <a:t>1</a:t>
            </a:fld>
            <a:endParaRPr lang="en-US" dirty="0"/>
          </a:p>
        </p:txBody>
      </p:sp>
      <p:sp>
        <p:nvSpPr>
          <p:cNvPr id="6" name="Shape 9">
            <a:extLst>
              <a:ext uri="{FF2B5EF4-FFF2-40B4-BE49-F238E27FC236}">
                <a16:creationId xmlns:a16="http://schemas.microsoft.com/office/drawing/2014/main" id="{9C930640-3570-9453-F204-411E99D91029}"/>
              </a:ext>
            </a:extLst>
          </p:cNvPr>
          <p:cNvSpPr/>
          <p:nvPr/>
        </p:nvSpPr>
        <p:spPr>
          <a:xfrm>
            <a:off x="0" y="4742494"/>
            <a:ext cx="9144000" cy="401006"/>
          </a:xfrm>
          <a:prstGeom prst="rect">
            <a:avLst/>
          </a:prstGeom>
          <a:solidFill>
            <a:srgbClr val="165751"/>
          </a:solidFill>
          <a:ln>
            <a:noFill/>
          </a:ln>
        </p:spPr>
        <p:txBody>
          <a:bodyPr spcFirstLastPara="1" wrap="square" lIns="51427" tIns="51427" rIns="51427" bIns="51427" anchor="ctr" anchorCtr="0">
            <a:noAutofit/>
          </a:bodyPr>
          <a:lstStyle/>
          <a:p>
            <a:endParaRPr sz="788" dirty="0">
              <a:solidFill>
                <a:srgbClr val="023D25"/>
              </a:solidFill>
            </a:endParaRPr>
          </a:p>
        </p:txBody>
      </p:sp>
      <p:sp>
        <p:nvSpPr>
          <p:cNvPr id="8" name="Rectangle 7">
            <a:extLst>
              <a:ext uri="{FF2B5EF4-FFF2-40B4-BE49-F238E27FC236}">
                <a16:creationId xmlns:a16="http://schemas.microsoft.com/office/drawing/2014/main" id="{B787FB33-1655-84C4-E712-BF33F51F3599}"/>
              </a:ext>
            </a:extLst>
          </p:cNvPr>
          <p:cNvSpPr/>
          <p:nvPr/>
        </p:nvSpPr>
        <p:spPr>
          <a:xfrm>
            <a:off x="-153748" y="1936811"/>
            <a:ext cx="9297748" cy="2384685"/>
          </a:xfrm>
          <a:prstGeom prst="rect">
            <a:avLst/>
          </a:prstGeom>
          <a:solidFill>
            <a:srgbClr val="E6EBE5">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F9E22D8-5030-2AB9-963F-8B9F964DF3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288" y="4423888"/>
            <a:ext cx="502574" cy="617220"/>
          </a:xfrm>
          <a:prstGeom prst="rect">
            <a:avLst/>
          </a:prstGeom>
        </p:spPr>
      </p:pic>
      <p:sp>
        <p:nvSpPr>
          <p:cNvPr id="2" name="Title 1">
            <a:extLst>
              <a:ext uri="{FF2B5EF4-FFF2-40B4-BE49-F238E27FC236}">
                <a16:creationId xmlns:a16="http://schemas.microsoft.com/office/drawing/2014/main" id="{D01290C6-D8E3-30C1-541C-5D63E96F29D6}"/>
              </a:ext>
            </a:extLst>
          </p:cNvPr>
          <p:cNvSpPr>
            <a:spLocks noGrp="1"/>
          </p:cNvSpPr>
          <p:nvPr>
            <p:ph type="ctrTitle"/>
          </p:nvPr>
        </p:nvSpPr>
        <p:spPr>
          <a:xfrm>
            <a:off x="299405" y="1401331"/>
            <a:ext cx="8512822" cy="1790700"/>
          </a:xfrm>
        </p:spPr>
        <p:txBody>
          <a:bodyPr>
            <a:normAutofit/>
          </a:bodyPr>
          <a:lstStyle/>
          <a:p>
            <a:r>
              <a:rPr lang="en-US" sz="3600" b="1" dirty="0">
                <a:solidFill>
                  <a:srgbClr val="023D25"/>
                </a:solidFill>
              </a:rPr>
              <a:t>How to Request Public Lands Corps Certificates</a:t>
            </a:r>
          </a:p>
        </p:txBody>
      </p:sp>
      <p:sp>
        <p:nvSpPr>
          <p:cNvPr id="3" name="Subtitle 2">
            <a:extLst>
              <a:ext uri="{FF2B5EF4-FFF2-40B4-BE49-F238E27FC236}">
                <a16:creationId xmlns:a16="http://schemas.microsoft.com/office/drawing/2014/main" id="{E8EC6075-27EB-9288-D4B6-3427F800B2EB}"/>
              </a:ext>
            </a:extLst>
          </p:cNvPr>
          <p:cNvSpPr>
            <a:spLocks noGrp="1"/>
          </p:cNvSpPr>
          <p:nvPr>
            <p:ph type="subTitle" idx="1"/>
          </p:nvPr>
        </p:nvSpPr>
        <p:spPr>
          <a:xfrm>
            <a:off x="1143000" y="3252522"/>
            <a:ext cx="6858000" cy="1219025"/>
          </a:xfrm>
        </p:spPr>
        <p:txBody>
          <a:bodyPr>
            <a:normAutofit/>
          </a:bodyPr>
          <a:lstStyle/>
          <a:p>
            <a:pPr>
              <a:spcBef>
                <a:spcPts val="500"/>
              </a:spcBef>
            </a:pPr>
            <a:r>
              <a:rPr lang="en-US" sz="2000" dirty="0">
                <a:solidFill>
                  <a:srgbClr val="023D25"/>
                </a:solidFill>
                <a:latin typeface="Source Sans Pro" panose="020B0503030403020204" pitchFamily="34" charset="0"/>
              </a:rPr>
              <a:t>U.S. Forest Service, National Partnership Office</a:t>
            </a:r>
          </a:p>
          <a:p>
            <a:pPr>
              <a:spcBef>
                <a:spcPts val="500"/>
              </a:spcBef>
            </a:pPr>
            <a:r>
              <a:rPr lang="en-US" sz="2000" dirty="0">
                <a:solidFill>
                  <a:srgbClr val="023D25"/>
                </a:solidFill>
                <a:latin typeface="Source Sans Pro" panose="020B0503030403020204" pitchFamily="34" charset="0"/>
              </a:rPr>
              <a:t>Workforce Development Partnerships Hub</a:t>
            </a:r>
          </a:p>
          <a:p>
            <a:pPr>
              <a:spcBef>
                <a:spcPts val="500"/>
              </a:spcBef>
            </a:pPr>
            <a:r>
              <a:rPr lang="en-US" sz="2000" i="1" dirty="0">
                <a:solidFill>
                  <a:srgbClr val="023D25"/>
                </a:solidFill>
                <a:latin typeface="Source Sans Pro" panose="020B0503030403020204" pitchFamily="34" charset="0"/>
              </a:rPr>
              <a:t>November 3, 2023</a:t>
            </a:r>
          </a:p>
        </p:txBody>
      </p:sp>
      <p:sp>
        <p:nvSpPr>
          <p:cNvPr id="5" name="Subtitle 2">
            <a:extLst>
              <a:ext uri="{FF2B5EF4-FFF2-40B4-BE49-F238E27FC236}">
                <a16:creationId xmlns:a16="http://schemas.microsoft.com/office/drawing/2014/main" id="{DA9FD0D4-90BF-D40F-8FBA-EFBCB7E4C7CB}"/>
              </a:ext>
            </a:extLst>
          </p:cNvPr>
          <p:cNvSpPr txBox="1">
            <a:spLocks/>
          </p:cNvSpPr>
          <p:nvPr/>
        </p:nvSpPr>
        <p:spPr>
          <a:xfrm>
            <a:off x="299405" y="345739"/>
            <a:ext cx="8025888" cy="1219025"/>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bg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buClrTx/>
            </a:pPr>
            <a:r>
              <a:rPr lang="en-US" sz="2000" b="1" dirty="0">
                <a:solidFill>
                  <a:srgbClr val="023D25"/>
                </a:solidFill>
                <a:latin typeface="Source Sans Pro" panose="020B0503030403020204" pitchFamily="34" charset="0"/>
              </a:rPr>
              <a:t>PLC Implementation Guide for Forest Service Partners (click </a:t>
            </a:r>
            <a:r>
              <a:rPr lang="en-US" sz="2000" b="1" dirty="0">
                <a:solidFill>
                  <a:srgbClr val="023D25"/>
                </a:solidFill>
                <a:latin typeface="Source Sans Pro" panose="020B0503030403020204" pitchFamily="34" charset="0"/>
                <a:hlinkClick r:id="rId5"/>
              </a:rPr>
              <a:t>here</a:t>
            </a:r>
            <a:r>
              <a:rPr lang="en-US" sz="2000" b="1" dirty="0">
                <a:solidFill>
                  <a:srgbClr val="023D25"/>
                </a:solidFill>
                <a:latin typeface="Source Sans Pro" panose="020B0503030403020204" pitchFamily="34" charset="0"/>
              </a:rPr>
              <a:t>)</a:t>
            </a:r>
          </a:p>
          <a:p>
            <a:pPr algn="l">
              <a:buClrTx/>
            </a:pPr>
            <a:r>
              <a:rPr lang="en-US" sz="2000" b="1" dirty="0">
                <a:solidFill>
                  <a:srgbClr val="023D25"/>
                </a:solidFill>
                <a:latin typeface="Source Sans Pro" panose="020B0503030403020204" pitchFamily="34" charset="0"/>
              </a:rPr>
              <a:t>PLC Resource Guide for Participants (click </a:t>
            </a:r>
            <a:r>
              <a:rPr lang="en-US" sz="2000" b="1" dirty="0">
                <a:solidFill>
                  <a:srgbClr val="023D25"/>
                </a:solidFill>
                <a:latin typeface="Source Sans Pro" panose="020B0503030403020204" pitchFamily="34" charset="0"/>
                <a:hlinkClick r:id="rId6"/>
              </a:rPr>
              <a:t>here</a:t>
            </a:r>
            <a:r>
              <a:rPr lang="en-US" sz="2000" b="1" dirty="0">
                <a:solidFill>
                  <a:srgbClr val="023D25"/>
                </a:solidFill>
                <a:latin typeface="Source Sans Pro" panose="020B0503030403020204" pitchFamily="34" charset="0"/>
              </a:rPr>
              <a:t>)</a:t>
            </a:r>
          </a:p>
        </p:txBody>
      </p:sp>
    </p:spTree>
    <p:extLst>
      <p:ext uri="{BB962C8B-B14F-4D97-AF65-F5344CB8AC3E}">
        <p14:creationId xmlns:p14="http://schemas.microsoft.com/office/powerpoint/2010/main" val="1154016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tree, person, outdoor, yellow&#10;&#10;Description automatically generated">
            <a:extLst>
              <a:ext uri="{FF2B5EF4-FFF2-40B4-BE49-F238E27FC236}">
                <a16:creationId xmlns:a16="http://schemas.microsoft.com/office/drawing/2014/main" id="{8BF83816-D601-F4A8-1F2B-18C3B61A089B}"/>
              </a:ext>
            </a:extLst>
          </p:cNvPr>
          <p:cNvPicPr>
            <a:picLocks noChangeAspect="1"/>
          </p:cNvPicPr>
          <p:nvPr/>
        </p:nvPicPr>
        <p:blipFill rotWithShape="1">
          <a:blip r:embed="rId3"/>
          <a:srcRect l="71195"/>
          <a:stretch/>
        </p:blipFill>
        <p:spPr>
          <a:xfrm>
            <a:off x="7086600" y="-15109"/>
            <a:ext cx="2057400" cy="4761106"/>
          </a:xfrm>
          <a:prstGeom prst="rect">
            <a:avLst/>
          </a:prstGeom>
        </p:spPr>
      </p:pic>
      <p:pic>
        <p:nvPicPr>
          <p:cNvPr id="7" name="Picture 6" descr="A picture containing tree, person, outdoor, yellow&#10;&#10;Description automatically generated">
            <a:extLst>
              <a:ext uri="{FF2B5EF4-FFF2-40B4-BE49-F238E27FC236}">
                <a16:creationId xmlns:a16="http://schemas.microsoft.com/office/drawing/2014/main" id="{66F778E3-DFEE-25B2-A636-2D270C7CB16E}"/>
              </a:ext>
            </a:extLst>
          </p:cNvPr>
          <p:cNvPicPr>
            <a:picLocks noChangeAspect="1"/>
          </p:cNvPicPr>
          <p:nvPr/>
        </p:nvPicPr>
        <p:blipFill>
          <a:blip r:embed="rId3"/>
          <a:stretch>
            <a:fillRect/>
          </a:stretch>
        </p:blipFill>
        <p:spPr>
          <a:xfrm>
            <a:off x="-42532" y="0"/>
            <a:ext cx="7142450" cy="4761106"/>
          </a:xfrm>
          <a:prstGeom prst="rect">
            <a:avLst/>
          </a:prstGeom>
        </p:spPr>
      </p:pic>
      <p:sp>
        <p:nvSpPr>
          <p:cNvPr id="4" name="Slide Number Placeholder 3">
            <a:extLst>
              <a:ext uri="{FF2B5EF4-FFF2-40B4-BE49-F238E27FC236}">
                <a16:creationId xmlns:a16="http://schemas.microsoft.com/office/drawing/2014/main" id="{7560972F-0187-0421-645B-917C4EB9E511}"/>
              </a:ext>
            </a:extLst>
          </p:cNvPr>
          <p:cNvSpPr>
            <a:spLocks noGrp="1"/>
          </p:cNvSpPr>
          <p:nvPr>
            <p:ph type="sldNum" sz="quarter" idx="12"/>
          </p:nvPr>
        </p:nvSpPr>
        <p:spPr/>
        <p:txBody>
          <a:bodyPr/>
          <a:lstStyle/>
          <a:p>
            <a:fld id="{6CF71F90-FCF1-4F85-A96C-FD5059918522}" type="slidenum">
              <a:rPr lang="en-US" smtClean="0"/>
              <a:t>10</a:t>
            </a:fld>
            <a:endParaRPr lang="en-US" dirty="0"/>
          </a:p>
        </p:txBody>
      </p:sp>
      <p:sp>
        <p:nvSpPr>
          <p:cNvPr id="6" name="Shape 9">
            <a:extLst>
              <a:ext uri="{FF2B5EF4-FFF2-40B4-BE49-F238E27FC236}">
                <a16:creationId xmlns:a16="http://schemas.microsoft.com/office/drawing/2014/main" id="{9C930640-3570-9453-F204-411E99D91029}"/>
              </a:ext>
            </a:extLst>
          </p:cNvPr>
          <p:cNvSpPr/>
          <p:nvPr/>
        </p:nvSpPr>
        <p:spPr>
          <a:xfrm>
            <a:off x="0" y="4738399"/>
            <a:ext cx="9144000" cy="401006"/>
          </a:xfrm>
          <a:prstGeom prst="rect">
            <a:avLst/>
          </a:prstGeom>
          <a:solidFill>
            <a:srgbClr val="023D25"/>
          </a:solidFill>
          <a:ln>
            <a:noFill/>
          </a:ln>
        </p:spPr>
        <p:txBody>
          <a:bodyPr spcFirstLastPara="1" wrap="square" lIns="51427" tIns="51427" rIns="51427" bIns="51427" anchor="ctr" anchorCtr="0">
            <a:noAutofit/>
          </a:bodyPr>
          <a:lstStyle/>
          <a:p>
            <a:endParaRPr sz="788" dirty="0">
              <a:solidFill>
                <a:srgbClr val="023D25"/>
              </a:solidFill>
            </a:endParaRPr>
          </a:p>
        </p:txBody>
      </p:sp>
      <p:sp>
        <p:nvSpPr>
          <p:cNvPr id="8" name="Rectangle 7">
            <a:extLst>
              <a:ext uri="{FF2B5EF4-FFF2-40B4-BE49-F238E27FC236}">
                <a16:creationId xmlns:a16="http://schemas.microsoft.com/office/drawing/2014/main" id="{B787FB33-1655-84C4-E712-BF33F51F3599}"/>
              </a:ext>
            </a:extLst>
          </p:cNvPr>
          <p:cNvSpPr/>
          <p:nvPr/>
        </p:nvSpPr>
        <p:spPr>
          <a:xfrm>
            <a:off x="4242391" y="-100652"/>
            <a:ext cx="4937414" cy="4846649"/>
          </a:xfrm>
          <a:prstGeom prst="rect">
            <a:avLst/>
          </a:prstGeom>
          <a:solidFill>
            <a:srgbClr val="E6EBE5">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1290C6-D8E3-30C1-541C-5D63E96F29D6}"/>
              </a:ext>
            </a:extLst>
          </p:cNvPr>
          <p:cNvSpPr>
            <a:spLocks noGrp="1"/>
          </p:cNvSpPr>
          <p:nvPr>
            <p:ph type="ctrTitle"/>
          </p:nvPr>
        </p:nvSpPr>
        <p:spPr>
          <a:xfrm>
            <a:off x="4487917" y="506063"/>
            <a:ext cx="4775200" cy="820018"/>
          </a:xfrm>
        </p:spPr>
        <p:txBody>
          <a:bodyPr>
            <a:noAutofit/>
          </a:bodyPr>
          <a:lstStyle/>
          <a:p>
            <a:pPr algn="l"/>
            <a:r>
              <a:rPr lang="en-US" sz="3000" dirty="0">
                <a:solidFill>
                  <a:srgbClr val="023D25"/>
                </a:solidFill>
              </a:rPr>
              <a:t>Getting your PLCs hired!</a:t>
            </a:r>
          </a:p>
        </p:txBody>
      </p:sp>
      <p:sp>
        <p:nvSpPr>
          <p:cNvPr id="3" name="Subtitle 2">
            <a:extLst>
              <a:ext uri="{FF2B5EF4-FFF2-40B4-BE49-F238E27FC236}">
                <a16:creationId xmlns:a16="http://schemas.microsoft.com/office/drawing/2014/main" id="{E8EC6075-27EB-9288-D4B6-3427F800B2EB}"/>
              </a:ext>
            </a:extLst>
          </p:cNvPr>
          <p:cNvSpPr>
            <a:spLocks noGrp="1"/>
          </p:cNvSpPr>
          <p:nvPr>
            <p:ph type="subTitle" idx="1"/>
          </p:nvPr>
        </p:nvSpPr>
        <p:spPr>
          <a:xfrm>
            <a:off x="4572002" y="1764612"/>
            <a:ext cx="3846941" cy="2904357"/>
          </a:xfrm>
        </p:spPr>
        <p:txBody>
          <a:bodyPr>
            <a:noAutofit/>
          </a:bodyPr>
          <a:lstStyle/>
          <a:p>
            <a:pPr marL="342900" indent="-342900" algn="l">
              <a:buFont typeface="Arial" panose="020B0604020202020204" pitchFamily="34" charset="0"/>
              <a:buChar char="•"/>
            </a:pPr>
            <a:r>
              <a:rPr lang="en-US" sz="2000" dirty="0">
                <a:solidFill>
                  <a:srgbClr val="023D25"/>
                </a:solidFill>
                <a:latin typeface="Source Sans Pro" panose="020B0503030403020204" pitchFamily="34" charset="0"/>
              </a:rPr>
              <a:t>PLCs must be onboarded within 2 years of when their PLC certificate was signed </a:t>
            </a:r>
            <a:r>
              <a:rPr lang="en-US" sz="2000" u="sng" dirty="0">
                <a:solidFill>
                  <a:srgbClr val="023D25"/>
                </a:solidFill>
                <a:latin typeface="Source Sans Pro" panose="020B0503030403020204" pitchFamily="34" charset="0"/>
              </a:rPr>
              <a:t>and</a:t>
            </a:r>
            <a:r>
              <a:rPr lang="en-US" sz="2000" dirty="0">
                <a:solidFill>
                  <a:srgbClr val="023D25"/>
                </a:solidFill>
                <a:latin typeface="Source Sans Pro" panose="020B0503030403020204" pitchFamily="34" charset="0"/>
              </a:rPr>
              <a:t> before their 33rd birthday (or 38th birthday, if a veteran).</a:t>
            </a:r>
          </a:p>
        </p:txBody>
      </p:sp>
      <p:cxnSp>
        <p:nvCxnSpPr>
          <p:cNvPr id="9" name="Straight Connector 8">
            <a:extLst>
              <a:ext uri="{FF2B5EF4-FFF2-40B4-BE49-F238E27FC236}">
                <a16:creationId xmlns:a16="http://schemas.microsoft.com/office/drawing/2014/main" id="{9A1981AF-8DDD-AEC9-085E-AF22DC4BC1F5}"/>
              </a:ext>
            </a:extLst>
          </p:cNvPr>
          <p:cNvCxnSpPr>
            <a:cxnSpLocks/>
          </p:cNvCxnSpPr>
          <p:nvPr/>
        </p:nvCxnSpPr>
        <p:spPr>
          <a:xfrm>
            <a:off x="4572002" y="1514217"/>
            <a:ext cx="4051005" cy="0"/>
          </a:xfrm>
          <a:prstGeom prst="line">
            <a:avLst/>
          </a:prstGeom>
          <a:ln w="28575">
            <a:solidFill>
              <a:srgbClr val="023D25"/>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221382D-45A2-D655-A874-71E4194F25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025" y="4458654"/>
            <a:ext cx="502574" cy="617220"/>
          </a:xfrm>
          <a:prstGeom prst="rect">
            <a:avLst/>
          </a:prstGeom>
        </p:spPr>
      </p:pic>
    </p:spTree>
    <p:extLst>
      <p:ext uri="{BB962C8B-B14F-4D97-AF65-F5344CB8AC3E}">
        <p14:creationId xmlns:p14="http://schemas.microsoft.com/office/powerpoint/2010/main" val="2789093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560972F-0187-0421-645B-917C4EB9E511}"/>
              </a:ext>
            </a:extLst>
          </p:cNvPr>
          <p:cNvSpPr>
            <a:spLocks noGrp="1"/>
          </p:cNvSpPr>
          <p:nvPr>
            <p:ph type="sldNum" sz="quarter" idx="12"/>
          </p:nvPr>
        </p:nvSpPr>
        <p:spPr/>
        <p:txBody>
          <a:bodyPr/>
          <a:lstStyle/>
          <a:p>
            <a:fld id="{6CF71F90-FCF1-4F85-A96C-FD5059918522}" type="slidenum">
              <a:rPr lang="en-US" smtClean="0"/>
              <a:t>11</a:t>
            </a:fld>
            <a:endParaRPr lang="en-US" dirty="0"/>
          </a:p>
        </p:txBody>
      </p:sp>
      <p:sp>
        <p:nvSpPr>
          <p:cNvPr id="6" name="Shape 9">
            <a:extLst>
              <a:ext uri="{FF2B5EF4-FFF2-40B4-BE49-F238E27FC236}">
                <a16:creationId xmlns:a16="http://schemas.microsoft.com/office/drawing/2014/main" id="{9C930640-3570-9453-F204-411E99D91029}"/>
              </a:ext>
            </a:extLst>
          </p:cNvPr>
          <p:cNvSpPr/>
          <p:nvPr/>
        </p:nvSpPr>
        <p:spPr>
          <a:xfrm>
            <a:off x="0" y="4746491"/>
            <a:ext cx="9144000" cy="401006"/>
          </a:xfrm>
          <a:prstGeom prst="rect">
            <a:avLst/>
          </a:prstGeom>
          <a:solidFill>
            <a:srgbClr val="023D25"/>
          </a:solidFill>
          <a:ln>
            <a:noFill/>
          </a:ln>
        </p:spPr>
        <p:txBody>
          <a:bodyPr spcFirstLastPara="1" wrap="square" lIns="51427" tIns="51427" rIns="51427" bIns="51427" anchor="ctr" anchorCtr="0">
            <a:noAutofit/>
          </a:bodyPr>
          <a:lstStyle/>
          <a:p>
            <a:endParaRPr sz="788" dirty="0">
              <a:solidFill>
                <a:srgbClr val="023D25"/>
              </a:solidFill>
            </a:endParaRPr>
          </a:p>
        </p:txBody>
      </p:sp>
      <p:sp>
        <p:nvSpPr>
          <p:cNvPr id="8" name="Rectangle 7">
            <a:extLst>
              <a:ext uri="{FF2B5EF4-FFF2-40B4-BE49-F238E27FC236}">
                <a16:creationId xmlns:a16="http://schemas.microsoft.com/office/drawing/2014/main" id="{B787FB33-1655-84C4-E712-BF33F51F3599}"/>
              </a:ext>
            </a:extLst>
          </p:cNvPr>
          <p:cNvSpPr/>
          <p:nvPr/>
        </p:nvSpPr>
        <p:spPr>
          <a:xfrm>
            <a:off x="-113" y="-100158"/>
            <a:ext cx="9265494" cy="4846649"/>
          </a:xfrm>
          <a:prstGeom prst="rect">
            <a:avLst/>
          </a:prstGeom>
          <a:solidFill>
            <a:srgbClr val="E6EBE5">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1290C6-D8E3-30C1-541C-5D63E96F29D6}"/>
              </a:ext>
            </a:extLst>
          </p:cNvPr>
          <p:cNvSpPr>
            <a:spLocks noGrp="1"/>
          </p:cNvSpPr>
          <p:nvPr>
            <p:ph type="ctrTitle"/>
          </p:nvPr>
        </p:nvSpPr>
        <p:spPr>
          <a:xfrm>
            <a:off x="456498" y="378467"/>
            <a:ext cx="4775200" cy="820018"/>
          </a:xfrm>
        </p:spPr>
        <p:txBody>
          <a:bodyPr>
            <a:noAutofit/>
          </a:bodyPr>
          <a:lstStyle/>
          <a:p>
            <a:pPr algn="l"/>
            <a:r>
              <a:rPr lang="en-US" sz="3000" dirty="0">
                <a:solidFill>
                  <a:srgbClr val="023D25"/>
                </a:solidFill>
              </a:rPr>
              <a:t>Getting your PLCs hired!</a:t>
            </a:r>
          </a:p>
        </p:txBody>
      </p:sp>
      <p:sp>
        <p:nvSpPr>
          <p:cNvPr id="3" name="Subtitle 2">
            <a:extLst>
              <a:ext uri="{FF2B5EF4-FFF2-40B4-BE49-F238E27FC236}">
                <a16:creationId xmlns:a16="http://schemas.microsoft.com/office/drawing/2014/main" id="{E8EC6075-27EB-9288-D4B6-3427F800B2EB}"/>
              </a:ext>
            </a:extLst>
          </p:cNvPr>
          <p:cNvSpPr>
            <a:spLocks noGrp="1"/>
          </p:cNvSpPr>
          <p:nvPr>
            <p:ph type="subTitle" idx="1"/>
          </p:nvPr>
        </p:nvSpPr>
        <p:spPr>
          <a:xfrm>
            <a:off x="540583" y="1637016"/>
            <a:ext cx="3846941" cy="2904357"/>
          </a:xfrm>
        </p:spPr>
        <p:txBody>
          <a:bodyPr>
            <a:noAutofit/>
          </a:bodyPr>
          <a:lstStyle/>
          <a:p>
            <a:pPr marL="342900" indent="-342900" algn="l">
              <a:buFont typeface="Arial" panose="020B0604020202020204" pitchFamily="34" charset="0"/>
              <a:buChar char="•"/>
            </a:pPr>
            <a:r>
              <a:rPr lang="en-US" sz="2000" dirty="0">
                <a:solidFill>
                  <a:srgbClr val="023D25"/>
                </a:solidFill>
                <a:latin typeface="Source Sans Pro" panose="020B0503030403020204" pitchFamily="34" charset="0"/>
                <a:hlinkClick r:id="rId3"/>
              </a:rPr>
              <a:t>PLC Graduation &amp; Career Development Workshop </a:t>
            </a:r>
            <a:r>
              <a:rPr lang="en-US" sz="2000" dirty="0">
                <a:solidFill>
                  <a:srgbClr val="023D25"/>
                </a:solidFill>
                <a:latin typeface="Source Sans Pro" panose="020B0503030403020204" pitchFamily="34" charset="0"/>
              </a:rPr>
              <a:t>on Friday, Nov 17 from 1-2 PM ET</a:t>
            </a:r>
          </a:p>
          <a:p>
            <a:pPr marL="342900" indent="-342900" algn="l">
              <a:buFont typeface="Arial" panose="020B0604020202020204" pitchFamily="34" charset="0"/>
              <a:buChar char="•"/>
            </a:pPr>
            <a:r>
              <a:rPr lang="en-US" sz="2000" dirty="0">
                <a:solidFill>
                  <a:srgbClr val="023D25"/>
                </a:solidFill>
                <a:latin typeface="Source Sans Pro" panose="020B0503030403020204" pitchFamily="34" charset="0"/>
              </a:rPr>
              <a:t>FS hiring up to 2,300 permanent seasonal forestry technicians and aids nationwide. </a:t>
            </a:r>
            <a:r>
              <a:rPr lang="en-US" sz="2000" dirty="0">
                <a:solidFill>
                  <a:srgbClr val="023D25"/>
                </a:solidFill>
                <a:latin typeface="Source Sans Pro" panose="020B0503030403020204" pitchFamily="34" charset="0"/>
                <a:hlinkClick r:id="rId4"/>
              </a:rPr>
              <a:t>Apply now </a:t>
            </a:r>
            <a:r>
              <a:rPr lang="en-US" sz="2000" dirty="0">
                <a:solidFill>
                  <a:srgbClr val="023D25"/>
                </a:solidFill>
                <a:latin typeface="Source Sans Pro" panose="020B0503030403020204" pitchFamily="34" charset="0"/>
              </a:rPr>
              <a:t>through Wed, Nov 22.</a:t>
            </a:r>
          </a:p>
          <a:p>
            <a:pPr algn="l"/>
            <a:endParaRPr lang="en-US" sz="2000" dirty="0">
              <a:solidFill>
                <a:srgbClr val="023D25"/>
              </a:solidFill>
              <a:latin typeface="Source Sans Pro" panose="020B0503030403020204" pitchFamily="34" charset="0"/>
            </a:endParaRPr>
          </a:p>
        </p:txBody>
      </p:sp>
      <p:cxnSp>
        <p:nvCxnSpPr>
          <p:cNvPr id="9" name="Straight Connector 8">
            <a:extLst>
              <a:ext uri="{FF2B5EF4-FFF2-40B4-BE49-F238E27FC236}">
                <a16:creationId xmlns:a16="http://schemas.microsoft.com/office/drawing/2014/main" id="{9A1981AF-8DDD-AEC9-085E-AF22DC4BC1F5}"/>
              </a:ext>
            </a:extLst>
          </p:cNvPr>
          <p:cNvCxnSpPr>
            <a:cxnSpLocks/>
          </p:cNvCxnSpPr>
          <p:nvPr/>
        </p:nvCxnSpPr>
        <p:spPr>
          <a:xfrm>
            <a:off x="540583" y="1386621"/>
            <a:ext cx="4051005" cy="0"/>
          </a:xfrm>
          <a:prstGeom prst="line">
            <a:avLst/>
          </a:prstGeom>
          <a:ln w="28575">
            <a:solidFill>
              <a:srgbClr val="023D25"/>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221382D-45A2-D655-A874-71E4194F25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025" y="4458654"/>
            <a:ext cx="502574" cy="617220"/>
          </a:xfrm>
          <a:prstGeom prst="rect">
            <a:avLst/>
          </a:prstGeom>
        </p:spPr>
      </p:pic>
      <p:pic>
        <p:nvPicPr>
          <p:cNvPr id="15" name="Picture 14">
            <a:extLst>
              <a:ext uri="{FF2B5EF4-FFF2-40B4-BE49-F238E27FC236}">
                <a16:creationId xmlns:a16="http://schemas.microsoft.com/office/drawing/2014/main" id="{424E7F57-F54E-2D2F-96D7-7FC3167AE130}"/>
              </a:ext>
            </a:extLst>
          </p:cNvPr>
          <p:cNvPicPr>
            <a:picLocks noChangeAspect="1"/>
          </p:cNvPicPr>
          <p:nvPr/>
        </p:nvPicPr>
        <p:blipFill rotWithShape="1">
          <a:blip r:embed="rId6"/>
          <a:srcRect r="1797"/>
          <a:stretch/>
        </p:blipFill>
        <p:spPr>
          <a:xfrm rot="276796">
            <a:off x="4761896" y="190100"/>
            <a:ext cx="3731524" cy="47378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71903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stretch>
            <a:fillRect t="-17000" b="-17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560972F-0187-0421-645B-917C4EB9E511}"/>
              </a:ext>
            </a:extLst>
          </p:cNvPr>
          <p:cNvSpPr>
            <a:spLocks noGrp="1"/>
          </p:cNvSpPr>
          <p:nvPr>
            <p:ph type="sldNum" sz="quarter" idx="12"/>
          </p:nvPr>
        </p:nvSpPr>
        <p:spPr/>
        <p:txBody>
          <a:bodyPr/>
          <a:lstStyle/>
          <a:p>
            <a:fld id="{6CF71F90-FCF1-4F85-A96C-FD5059918522}" type="slidenum">
              <a:rPr lang="en-US" smtClean="0"/>
              <a:t>12</a:t>
            </a:fld>
            <a:endParaRPr lang="en-US" dirty="0"/>
          </a:p>
        </p:txBody>
      </p:sp>
      <p:sp>
        <p:nvSpPr>
          <p:cNvPr id="6" name="Shape 9">
            <a:extLst>
              <a:ext uri="{FF2B5EF4-FFF2-40B4-BE49-F238E27FC236}">
                <a16:creationId xmlns:a16="http://schemas.microsoft.com/office/drawing/2014/main" id="{9C930640-3570-9453-F204-411E99D91029}"/>
              </a:ext>
            </a:extLst>
          </p:cNvPr>
          <p:cNvSpPr/>
          <p:nvPr/>
        </p:nvSpPr>
        <p:spPr>
          <a:xfrm>
            <a:off x="0" y="-76589"/>
            <a:ext cx="9144000" cy="401006"/>
          </a:xfrm>
          <a:prstGeom prst="rect">
            <a:avLst/>
          </a:prstGeom>
          <a:solidFill>
            <a:srgbClr val="165751"/>
          </a:solidFill>
          <a:ln>
            <a:noFill/>
          </a:ln>
        </p:spPr>
        <p:txBody>
          <a:bodyPr spcFirstLastPara="1" wrap="square" lIns="51427" tIns="51427" rIns="51427" bIns="51427" anchor="ctr" anchorCtr="0">
            <a:noAutofit/>
          </a:bodyPr>
          <a:lstStyle/>
          <a:p>
            <a:endParaRPr sz="788" dirty="0">
              <a:solidFill>
                <a:srgbClr val="023D25"/>
              </a:solidFill>
            </a:endParaRPr>
          </a:p>
        </p:txBody>
      </p:sp>
      <p:sp>
        <p:nvSpPr>
          <p:cNvPr id="8" name="Rectangle 7">
            <a:extLst>
              <a:ext uri="{FF2B5EF4-FFF2-40B4-BE49-F238E27FC236}">
                <a16:creationId xmlns:a16="http://schemas.microsoft.com/office/drawing/2014/main" id="{B787FB33-1655-84C4-E712-BF33F51F3599}"/>
              </a:ext>
            </a:extLst>
          </p:cNvPr>
          <p:cNvSpPr/>
          <p:nvPr/>
        </p:nvSpPr>
        <p:spPr>
          <a:xfrm>
            <a:off x="-153748" y="408253"/>
            <a:ext cx="9297748" cy="1392867"/>
          </a:xfrm>
          <a:prstGeom prst="rect">
            <a:avLst/>
          </a:prstGeom>
          <a:solidFill>
            <a:srgbClr val="E6EBE5">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F9E22D8-5030-2AB9-963F-8B9F964DF3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871" y="21274"/>
            <a:ext cx="502574" cy="617220"/>
          </a:xfrm>
          <a:prstGeom prst="rect">
            <a:avLst/>
          </a:prstGeom>
        </p:spPr>
      </p:pic>
      <p:sp>
        <p:nvSpPr>
          <p:cNvPr id="2" name="Title 1">
            <a:extLst>
              <a:ext uri="{FF2B5EF4-FFF2-40B4-BE49-F238E27FC236}">
                <a16:creationId xmlns:a16="http://schemas.microsoft.com/office/drawing/2014/main" id="{D01290C6-D8E3-30C1-541C-5D63E96F29D6}"/>
              </a:ext>
            </a:extLst>
          </p:cNvPr>
          <p:cNvSpPr>
            <a:spLocks noGrp="1"/>
          </p:cNvSpPr>
          <p:nvPr>
            <p:ph type="ctrTitle"/>
          </p:nvPr>
        </p:nvSpPr>
        <p:spPr>
          <a:xfrm>
            <a:off x="299405" y="-562429"/>
            <a:ext cx="8512822" cy="1790700"/>
          </a:xfrm>
        </p:spPr>
        <p:txBody>
          <a:bodyPr>
            <a:normAutofit/>
          </a:bodyPr>
          <a:lstStyle/>
          <a:p>
            <a:r>
              <a:rPr lang="en-US" sz="3600" dirty="0">
                <a:solidFill>
                  <a:srgbClr val="023D25"/>
                </a:solidFill>
              </a:rPr>
              <a:t>Questions?</a:t>
            </a:r>
          </a:p>
        </p:txBody>
      </p:sp>
      <p:sp>
        <p:nvSpPr>
          <p:cNvPr id="3" name="Subtitle 2">
            <a:extLst>
              <a:ext uri="{FF2B5EF4-FFF2-40B4-BE49-F238E27FC236}">
                <a16:creationId xmlns:a16="http://schemas.microsoft.com/office/drawing/2014/main" id="{E8EC6075-27EB-9288-D4B6-3427F800B2EB}"/>
              </a:ext>
            </a:extLst>
          </p:cNvPr>
          <p:cNvSpPr>
            <a:spLocks noGrp="1"/>
          </p:cNvSpPr>
          <p:nvPr>
            <p:ph type="subTitle" idx="1"/>
          </p:nvPr>
        </p:nvSpPr>
        <p:spPr>
          <a:xfrm>
            <a:off x="1143000" y="1288762"/>
            <a:ext cx="6858000" cy="1219025"/>
          </a:xfrm>
        </p:spPr>
        <p:txBody>
          <a:bodyPr>
            <a:normAutofit/>
          </a:bodyPr>
          <a:lstStyle/>
          <a:p>
            <a:r>
              <a:rPr lang="en-US" sz="2000" dirty="0">
                <a:solidFill>
                  <a:srgbClr val="023D25"/>
                </a:solidFill>
                <a:latin typeface="Source Sans Pro" panose="020B0503030403020204" pitchFamily="34" charset="0"/>
              </a:rPr>
              <a:t>Contact: sm.fs.wdp@usda.gov</a:t>
            </a:r>
          </a:p>
        </p:txBody>
      </p:sp>
    </p:spTree>
    <p:extLst>
      <p:ext uri="{BB962C8B-B14F-4D97-AF65-F5344CB8AC3E}">
        <p14:creationId xmlns:p14="http://schemas.microsoft.com/office/powerpoint/2010/main" val="3591562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group of people wearing yellow jackets and standing in a forest&#10;&#10;Description automatically generated with low confidence">
            <a:extLst>
              <a:ext uri="{FF2B5EF4-FFF2-40B4-BE49-F238E27FC236}">
                <a16:creationId xmlns:a16="http://schemas.microsoft.com/office/drawing/2014/main" id="{0F280BDB-7E00-503D-6B33-0002FCF65CC0}"/>
              </a:ext>
            </a:extLst>
          </p:cNvPr>
          <p:cNvPicPr>
            <a:picLocks noChangeAspect="1"/>
          </p:cNvPicPr>
          <p:nvPr/>
        </p:nvPicPr>
        <p:blipFill>
          <a:blip r:embed="rId3"/>
          <a:stretch>
            <a:fillRect/>
          </a:stretch>
        </p:blipFill>
        <p:spPr>
          <a:xfrm>
            <a:off x="5936829" y="-58918"/>
            <a:ext cx="3207171" cy="4811196"/>
          </a:xfrm>
          <a:prstGeom prst="rect">
            <a:avLst/>
          </a:prstGeom>
        </p:spPr>
      </p:pic>
      <p:sp>
        <p:nvSpPr>
          <p:cNvPr id="4" name="Slide Number Placeholder 3">
            <a:extLst>
              <a:ext uri="{FF2B5EF4-FFF2-40B4-BE49-F238E27FC236}">
                <a16:creationId xmlns:a16="http://schemas.microsoft.com/office/drawing/2014/main" id="{7560972F-0187-0421-645B-917C4EB9E511}"/>
              </a:ext>
            </a:extLst>
          </p:cNvPr>
          <p:cNvSpPr>
            <a:spLocks noGrp="1"/>
          </p:cNvSpPr>
          <p:nvPr>
            <p:ph type="sldNum" sz="quarter" idx="12"/>
          </p:nvPr>
        </p:nvSpPr>
        <p:spPr/>
        <p:txBody>
          <a:bodyPr/>
          <a:lstStyle/>
          <a:p>
            <a:fld id="{6CF71F90-FCF1-4F85-A96C-FD5059918522}" type="slidenum">
              <a:rPr lang="en-US" smtClean="0"/>
              <a:t>2</a:t>
            </a:fld>
            <a:endParaRPr lang="en-US" dirty="0"/>
          </a:p>
        </p:txBody>
      </p:sp>
      <p:sp>
        <p:nvSpPr>
          <p:cNvPr id="6" name="Shape 9">
            <a:extLst>
              <a:ext uri="{FF2B5EF4-FFF2-40B4-BE49-F238E27FC236}">
                <a16:creationId xmlns:a16="http://schemas.microsoft.com/office/drawing/2014/main" id="{9C930640-3570-9453-F204-411E99D91029}"/>
              </a:ext>
            </a:extLst>
          </p:cNvPr>
          <p:cNvSpPr/>
          <p:nvPr/>
        </p:nvSpPr>
        <p:spPr>
          <a:xfrm>
            <a:off x="0" y="4746491"/>
            <a:ext cx="9144000" cy="401006"/>
          </a:xfrm>
          <a:prstGeom prst="rect">
            <a:avLst/>
          </a:prstGeom>
          <a:solidFill>
            <a:srgbClr val="023D25"/>
          </a:solidFill>
          <a:ln>
            <a:noFill/>
          </a:ln>
        </p:spPr>
        <p:txBody>
          <a:bodyPr spcFirstLastPara="1" wrap="square" lIns="51427" tIns="51427" rIns="51427" bIns="51427" anchor="ctr" anchorCtr="0">
            <a:noAutofit/>
          </a:bodyPr>
          <a:lstStyle/>
          <a:p>
            <a:endParaRPr sz="788" dirty="0">
              <a:solidFill>
                <a:srgbClr val="023D25"/>
              </a:solidFill>
            </a:endParaRPr>
          </a:p>
        </p:txBody>
      </p:sp>
      <p:sp>
        <p:nvSpPr>
          <p:cNvPr id="8" name="Rectangle 7">
            <a:extLst>
              <a:ext uri="{FF2B5EF4-FFF2-40B4-BE49-F238E27FC236}">
                <a16:creationId xmlns:a16="http://schemas.microsoft.com/office/drawing/2014/main" id="{B787FB33-1655-84C4-E712-BF33F51F3599}"/>
              </a:ext>
            </a:extLst>
          </p:cNvPr>
          <p:cNvSpPr/>
          <p:nvPr/>
        </p:nvSpPr>
        <p:spPr>
          <a:xfrm>
            <a:off x="0" y="-58918"/>
            <a:ext cx="5936829" cy="4811196"/>
          </a:xfrm>
          <a:prstGeom prst="rect">
            <a:avLst/>
          </a:prstGeom>
          <a:solidFill>
            <a:srgbClr val="E6EBE5">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1290C6-D8E3-30C1-541C-5D63E96F29D6}"/>
              </a:ext>
            </a:extLst>
          </p:cNvPr>
          <p:cNvSpPr>
            <a:spLocks noGrp="1"/>
          </p:cNvSpPr>
          <p:nvPr>
            <p:ph type="ctrTitle"/>
          </p:nvPr>
        </p:nvSpPr>
        <p:spPr>
          <a:xfrm>
            <a:off x="315589" y="240835"/>
            <a:ext cx="8512822" cy="820018"/>
          </a:xfrm>
        </p:spPr>
        <p:txBody>
          <a:bodyPr>
            <a:normAutofit/>
          </a:bodyPr>
          <a:lstStyle/>
          <a:p>
            <a:pPr algn="l"/>
            <a:r>
              <a:rPr lang="en-US" sz="3200" dirty="0">
                <a:solidFill>
                  <a:srgbClr val="023D25"/>
                </a:solidFill>
              </a:rPr>
              <a:t>What is Public Lands Corps?</a:t>
            </a:r>
          </a:p>
        </p:txBody>
      </p:sp>
      <p:sp>
        <p:nvSpPr>
          <p:cNvPr id="3" name="Subtitle 2">
            <a:extLst>
              <a:ext uri="{FF2B5EF4-FFF2-40B4-BE49-F238E27FC236}">
                <a16:creationId xmlns:a16="http://schemas.microsoft.com/office/drawing/2014/main" id="{E8EC6075-27EB-9288-D4B6-3427F800B2EB}"/>
              </a:ext>
            </a:extLst>
          </p:cNvPr>
          <p:cNvSpPr>
            <a:spLocks noGrp="1"/>
          </p:cNvSpPr>
          <p:nvPr>
            <p:ph type="subTitle" idx="1"/>
          </p:nvPr>
        </p:nvSpPr>
        <p:spPr>
          <a:xfrm>
            <a:off x="315589" y="1348691"/>
            <a:ext cx="5462911" cy="2993348"/>
          </a:xfrm>
        </p:spPr>
        <p:txBody>
          <a:bodyPr>
            <a:noAutofit/>
          </a:bodyPr>
          <a:lstStyle/>
          <a:p>
            <a:pPr marL="285750" indent="-285750" algn="l">
              <a:spcBef>
                <a:spcPts val="1200"/>
              </a:spcBef>
              <a:buFont typeface="Arial" panose="020B0604020202020204" pitchFamily="34" charset="0"/>
              <a:buChar char="•"/>
            </a:pPr>
            <a:r>
              <a:rPr lang="en-US" sz="1700" b="1" dirty="0">
                <a:solidFill>
                  <a:srgbClr val="023D25"/>
                </a:solidFill>
                <a:latin typeface="Calibri" panose="020F0502020204030204" pitchFamily="34" charset="0"/>
                <a:cs typeface="Calibri" panose="020F0502020204030204" pitchFamily="34" charset="0"/>
              </a:rPr>
              <a:t>Work/education program:</a:t>
            </a:r>
            <a:r>
              <a:rPr lang="en-US" sz="1700" dirty="0">
                <a:solidFill>
                  <a:srgbClr val="023D25"/>
                </a:solidFill>
                <a:latin typeface="Calibri" panose="020F0502020204030204" pitchFamily="34" charset="0"/>
                <a:cs typeface="Calibri" panose="020F0502020204030204" pitchFamily="34" charset="0"/>
              </a:rPr>
              <a:t> Young adults contribute to the conservation, restoration, and rehabilitation of public lands while gaining paid work experience and job training </a:t>
            </a:r>
            <a:r>
              <a:rPr lang="en-US" sz="1700" baseline="0" dirty="0">
                <a:solidFill>
                  <a:srgbClr val="023D25"/>
                </a:solidFill>
                <a:latin typeface="Calibri" panose="020F0502020204030204" pitchFamily="34" charset="0"/>
                <a:cs typeface="Calibri" panose="020F0502020204030204" pitchFamily="34" charset="0"/>
              </a:rPr>
              <a:t>in a variety of resource management fields.</a:t>
            </a:r>
          </a:p>
          <a:p>
            <a:pPr marL="285750" indent="-285750" algn="l">
              <a:spcBef>
                <a:spcPts val="1200"/>
              </a:spcBef>
              <a:buFont typeface="Arial" panose="020B0604020202020204" pitchFamily="34" charset="0"/>
              <a:buChar char="•"/>
            </a:pPr>
            <a:r>
              <a:rPr lang="en-US" sz="1700" b="1" kern="0" dirty="0">
                <a:solidFill>
                  <a:srgbClr val="023D25"/>
                </a:solidFill>
                <a:effectLst/>
                <a:latin typeface="Calibri" panose="020F0502020204030204" pitchFamily="34" charset="0"/>
                <a:ea typeface="Calibri" panose="020F0502020204030204" pitchFamily="34" charset="0"/>
                <a:cs typeface="Calibri" panose="020F0502020204030204" pitchFamily="34" charset="0"/>
              </a:rPr>
              <a:t>Partnership-based:</a:t>
            </a:r>
            <a:r>
              <a:rPr lang="en-US" sz="1700" kern="0" dirty="0">
                <a:solidFill>
                  <a:srgbClr val="023D25"/>
                </a:solidFill>
                <a:effectLst/>
                <a:latin typeface="Calibri" panose="020F0502020204030204" pitchFamily="34" charset="0"/>
                <a:ea typeface="Calibri" panose="020F0502020204030204" pitchFamily="34" charset="0"/>
                <a:cs typeface="Calibri" panose="020F0502020204030204" pitchFamily="34" charset="0"/>
              </a:rPr>
              <a:t> Accomplished through partnerships with corps, non-profits, colleges and universities. Indian Youth Service Corps, established in 2019, engages Indigenous young adults through Tribal partnerships.</a:t>
            </a:r>
            <a:endParaRPr lang="en-US" sz="1700" baseline="0" dirty="0">
              <a:solidFill>
                <a:srgbClr val="023D25"/>
              </a:solidFill>
              <a:latin typeface="Calibri" panose="020F0502020204030204" pitchFamily="34" charset="0"/>
              <a:cs typeface="Calibri" panose="020F0502020204030204" pitchFamily="34" charset="0"/>
            </a:endParaRPr>
          </a:p>
          <a:p>
            <a:pPr marL="285750" indent="-285750" algn="l">
              <a:spcBef>
                <a:spcPts val="1200"/>
              </a:spcBef>
              <a:buFont typeface="Arial" panose="020B0604020202020204" pitchFamily="34" charset="0"/>
              <a:buChar char="•"/>
            </a:pPr>
            <a:r>
              <a:rPr lang="en-US" sz="1700" b="1" dirty="0">
                <a:solidFill>
                  <a:srgbClr val="023D25"/>
                </a:solidFill>
                <a:latin typeface="Calibri" panose="020F0502020204030204" pitchFamily="34" charset="0"/>
                <a:cs typeface="Calibri" panose="020F0502020204030204" pitchFamily="34" charset="0"/>
              </a:rPr>
              <a:t>Creates career p</a:t>
            </a:r>
            <a:r>
              <a:rPr lang="en-US" sz="1700" b="1" baseline="0" dirty="0">
                <a:solidFill>
                  <a:srgbClr val="023D25"/>
                </a:solidFill>
                <a:latin typeface="Calibri" panose="020F0502020204030204" pitchFamily="34" charset="0"/>
                <a:cs typeface="Calibri" panose="020F0502020204030204" pitchFamily="34" charset="0"/>
              </a:rPr>
              <a:t>athways: </a:t>
            </a:r>
            <a:r>
              <a:rPr lang="en-US" sz="1700" baseline="0" dirty="0">
                <a:solidFill>
                  <a:srgbClr val="023D25"/>
                </a:solidFill>
                <a:latin typeface="Calibri" panose="020F0502020204030204" pitchFamily="34" charset="0"/>
                <a:cs typeface="Calibri" panose="020F0502020204030204" pitchFamily="34" charset="0"/>
              </a:rPr>
              <a:t>PLC and IYSC participants earn a 2-year PLC hiring authority (PLC certificate).</a:t>
            </a:r>
          </a:p>
        </p:txBody>
      </p:sp>
      <p:cxnSp>
        <p:nvCxnSpPr>
          <p:cNvPr id="9" name="Straight Connector 8">
            <a:extLst>
              <a:ext uri="{FF2B5EF4-FFF2-40B4-BE49-F238E27FC236}">
                <a16:creationId xmlns:a16="http://schemas.microsoft.com/office/drawing/2014/main" id="{9A1981AF-8DDD-AEC9-085E-AF22DC4BC1F5}"/>
              </a:ext>
            </a:extLst>
          </p:cNvPr>
          <p:cNvCxnSpPr>
            <a:cxnSpLocks/>
          </p:cNvCxnSpPr>
          <p:nvPr/>
        </p:nvCxnSpPr>
        <p:spPr>
          <a:xfrm>
            <a:off x="317131" y="1131861"/>
            <a:ext cx="5176889" cy="0"/>
          </a:xfrm>
          <a:prstGeom prst="line">
            <a:avLst/>
          </a:prstGeom>
          <a:ln w="28575">
            <a:solidFill>
              <a:srgbClr val="023D25"/>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221382D-45A2-D655-A874-71E4194F25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025" y="4458654"/>
            <a:ext cx="502574" cy="617220"/>
          </a:xfrm>
          <a:prstGeom prst="rect">
            <a:avLst/>
          </a:prstGeom>
        </p:spPr>
      </p:pic>
    </p:spTree>
    <p:extLst>
      <p:ext uri="{BB962C8B-B14F-4D97-AF65-F5344CB8AC3E}">
        <p14:creationId xmlns:p14="http://schemas.microsoft.com/office/powerpoint/2010/main" val="1674718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560972F-0187-0421-645B-917C4EB9E511}"/>
              </a:ext>
            </a:extLst>
          </p:cNvPr>
          <p:cNvSpPr>
            <a:spLocks noGrp="1"/>
          </p:cNvSpPr>
          <p:nvPr>
            <p:ph type="sldNum" sz="quarter" idx="12"/>
          </p:nvPr>
        </p:nvSpPr>
        <p:spPr/>
        <p:txBody>
          <a:bodyPr/>
          <a:lstStyle/>
          <a:p>
            <a:fld id="{6CF71F90-FCF1-4F85-A96C-FD5059918522}" type="slidenum">
              <a:rPr lang="en-US" smtClean="0"/>
              <a:t>3</a:t>
            </a:fld>
            <a:endParaRPr lang="en-US" dirty="0"/>
          </a:p>
        </p:txBody>
      </p:sp>
      <p:sp>
        <p:nvSpPr>
          <p:cNvPr id="6" name="Shape 9">
            <a:extLst>
              <a:ext uri="{FF2B5EF4-FFF2-40B4-BE49-F238E27FC236}">
                <a16:creationId xmlns:a16="http://schemas.microsoft.com/office/drawing/2014/main" id="{9C930640-3570-9453-F204-411E99D91029}"/>
              </a:ext>
            </a:extLst>
          </p:cNvPr>
          <p:cNvSpPr/>
          <p:nvPr/>
        </p:nvSpPr>
        <p:spPr>
          <a:xfrm>
            <a:off x="0" y="4746491"/>
            <a:ext cx="9144000" cy="401006"/>
          </a:xfrm>
          <a:prstGeom prst="rect">
            <a:avLst/>
          </a:prstGeom>
          <a:solidFill>
            <a:srgbClr val="023D25"/>
          </a:solidFill>
          <a:ln>
            <a:noFill/>
          </a:ln>
        </p:spPr>
        <p:txBody>
          <a:bodyPr spcFirstLastPara="1" wrap="square" lIns="51427" tIns="51427" rIns="51427" bIns="51427" anchor="ctr" anchorCtr="0">
            <a:noAutofit/>
          </a:bodyPr>
          <a:lstStyle/>
          <a:p>
            <a:endParaRPr sz="788" dirty="0">
              <a:solidFill>
                <a:srgbClr val="023D25"/>
              </a:solidFill>
            </a:endParaRPr>
          </a:p>
        </p:txBody>
      </p:sp>
      <p:sp>
        <p:nvSpPr>
          <p:cNvPr id="8" name="Rectangle 7">
            <a:extLst>
              <a:ext uri="{FF2B5EF4-FFF2-40B4-BE49-F238E27FC236}">
                <a16:creationId xmlns:a16="http://schemas.microsoft.com/office/drawing/2014/main" id="{B787FB33-1655-84C4-E712-BF33F51F3599}"/>
              </a:ext>
            </a:extLst>
          </p:cNvPr>
          <p:cNvSpPr/>
          <p:nvPr/>
        </p:nvSpPr>
        <p:spPr>
          <a:xfrm>
            <a:off x="0" y="-58918"/>
            <a:ext cx="9144000" cy="4811196"/>
          </a:xfrm>
          <a:prstGeom prst="rect">
            <a:avLst/>
          </a:prstGeom>
          <a:solidFill>
            <a:srgbClr val="E6EBE5">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1290C6-D8E3-30C1-541C-5D63E96F29D6}"/>
              </a:ext>
            </a:extLst>
          </p:cNvPr>
          <p:cNvSpPr>
            <a:spLocks noGrp="1"/>
          </p:cNvSpPr>
          <p:nvPr>
            <p:ph type="ctrTitle"/>
          </p:nvPr>
        </p:nvSpPr>
        <p:spPr>
          <a:xfrm>
            <a:off x="315589" y="123872"/>
            <a:ext cx="8512822" cy="820018"/>
          </a:xfrm>
        </p:spPr>
        <p:txBody>
          <a:bodyPr>
            <a:normAutofit/>
          </a:bodyPr>
          <a:lstStyle/>
          <a:p>
            <a:pPr algn="l"/>
            <a:r>
              <a:rPr lang="en-US" sz="3200" dirty="0">
                <a:solidFill>
                  <a:srgbClr val="023D25"/>
                </a:solidFill>
              </a:rPr>
              <a:t>FS Public Lands Corps: 2023 Stats</a:t>
            </a:r>
          </a:p>
        </p:txBody>
      </p:sp>
      <p:sp>
        <p:nvSpPr>
          <p:cNvPr id="3" name="Subtitle 2">
            <a:extLst>
              <a:ext uri="{FF2B5EF4-FFF2-40B4-BE49-F238E27FC236}">
                <a16:creationId xmlns:a16="http://schemas.microsoft.com/office/drawing/2014/main" id="{E8EC6075-27EB-9288-D4B6-3427F800B2EB}"/>
              </a:ext>
            </a:extLst>
          </p:cNvPr>
          <p:cNvSpPr>
            <a:spLocks noGrp="1"/>
          </p:cNvSpPr>
          <p:nvPr>
            <p:ph type="subTitle" idx="1"/>
          </p:nvPr>
        </p:nvSpPr>
        <p:spPr>
          <a:xfrm>
            <a:off x="315589" y="1231728"/>
            <a:ext cx="5462911" cy="2993348"/>
          </a:xfrm>
        </p:spPr>
        <p:txBody>
          <a:bodyPr>
            <a:noAutofit/>
          </a:bodyPr>
          <a:lstStyle/>
          <a:p>
            <a:pPr marL="285750" indent="-285750" algn="l">
              <a:spcBef>
                <a:spcPts val="1200"/>
              </a:spcBef>
              <a:buFont typeface="Arial" panose="020B0604020202020204" pitchFamily="34" charset="0"/>
              <a:buChar char="•"/>
            </a:pPr>
            <a:r>
              <a:rPr lang="en-US" sz="1700" b="1" dirty="0">
                <a:solidFill>
                  <a:srgbClr val="023D25"/>
                </a:solidFill>
                <a:latin typeface="Source Sans Pro" panose="020B0503030403020204" pitchFamily="34" charset="0"/>
              </a:rPr>
              <a:t>220</a:t>
            </a:r>
            <a:r>
              <a:rPr lang="en-US" sz="1700" dirty="0">
                <a:solidFill>
                  <a:srgbClr val="023D25"/>
                </a:solidFill>
                <a:latin typeface="Source Sans Pro" panose="020B0503030403020204" pitchFamily="34" charset="0"/>
              </a:rPr>
              <a:t> PLC certificates issued </a:t>
            </a:r>
          </a:p>
          <a:p>
            <a:pPr marL="285750" indent="-285750" algn="l">
              <a:spcBef>
                <a:spcPts val="1200"/>
              </a:spcBef>
              <a:buFont typeface="Arial" panose="020B0604020202020204" pitchFamily="34" charset="0"/>
              <a:buChar char="•"/>
            </a:pPr>
            <a:r>
              <a:rPr lang="en-US" sz="1700" b="1" dirty="0">
                <a:solidFill>
                  <a:srgbClr val="023D25"/>
                </a:solidFill>
                <a:latin typeface="Source Sans Pro" panose="020B0503030403020204" pitchFamily="34" charset="0"/>
              </a:rPr>
              <a:t>21</a:t>
            </a:r>
            <a:r>
              <a:rPr lang="en-US" sz="1700" dirty="0">
                <a:solidFill>
                  <a:srgbClr val="023D25"/>
                </a:solidFill>
                <a:latin typeface="Source Sans Pro" panose="020B0503030403020204" pitchFamily="34" charset="0"/>
              </a:rPr>
              <a:t> partner organizations</a:t>
            </a:r>
          </a:p>
          <a:p>
            <a:pPr marL="285750" indent="-285750" algn="l">
              <a:spcBef>
                <a:spcPts val="1200"/>
              </a:spcBef>
              <a:buFont typeface="Arial" panose="020B0604020202020204" pitchFamily="34" charset="0"/>
              <a:buChar char="•"/>
            </a:pPr>
            <a:endParaRPr lang="en-US" sz="1700" dirty="0">
              <a:solidFill>
                <a:srgbClr val="023D25"/>
              </a:solidFill>
              <a:latin typeface="Source Sans Pro" panose="020B0503030403020204" pitchFamily="34" charset="0"/>
            </a:endParaRPr>
          </a:p>
          <a:p>
            <a:pPr marL="285750" indent="-285750" algn="l">
              <a:spcBef>
                <a:spcPts val="1200"/>
              </a:spcBef>
              <a:buFont typeface="Arial" panose="020B0604020202020204" pitchFamily="34" charset="0"/>
              <a:buChar char="•"/>
            </a:pPr>
            <a:endParaRPr lang="en-US" sz="1700" baseline="0" dirty="0">
              <a:solidFill>
                <a:srgbClr val="023D25"/>
              </a:solidFill>
              <a:latin typeface="Source Sans Pro" panose="020B0503030403020204" pitchFamily="34" charset="0"/>
            </a:endParaRPr>
          </a:p>
        </p:txBody>
      </p:sp>
      <p:cxnSp>
        <p:nvCxnSpPr>
          <p:cNvPr id="9" name="Straight Connector 8">
            <a:extLst>
              <a:ext uri="{FF2B5EF4-FFF2-40B4-BE49-F238E27FC236}">
                <a16:creationId xmlns:a16="http://schemas.microsoft.com/office/drawing/2014/main" id="{9A1981AF-8DDD-AEC9-085E-AF22DC4BC1F5}"/>
              </a:ext>
            </a:extLst>
          </p:cNvPr>
          <p:cNvCxnSpPr>
            <a:cxnSpLocks/>
          </p:cNvCxnSpPr>
          <p:nvPr/>
        </p:nvCxnSpPr>
        <p:spPr>
          <a:xfrm>
            <a:off x="317131" y="1046797"/>
            <a:ext cx="5849753" cy="0"/>
          </a:xfrm>
          <a:prstGeom prst="line">
            <a:avLst/>
          </a:prstGeom>
          <a:ln w="28575">
            <a:solidFill>
              <a:srgbClr val="023D25"/>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221382D-45A2-D655-A874-71E4194F25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025" y="4458654"/>
            <a:ext cx="502574" cy="617220"/>
          </a:xfrm>
          <a:prstGeom prst="rect">
            <a:avLst/>
          </a:prstGeom>
        </p:spPr>
      </p:pic>
      <p:graphicFrame>
        <p:nvGraphicFramePr>
          <p:cNvPr id="5" name="Table 4">
            <a:extLst>
              <a:ext uri="{FF2B5EF4-FFF2-40B4-BE49-F238E27FC236}">
                <a16:creationId xmlns:a16="http://schemas.microsoft.com/office/drawing/2014/main" id="{DC31BBA2-C6A1-17BD-59FC-E046937378DB}"/>
              </a:ext>
            </a:extLst>
          </p:cNvPr>
          <p:cNvGraphicFramePr>
            <a:graphicFrameLocks noGrp="1"/>
          </p:cNvGraphicFramePr>
          <p:nvPr>
            <p:extLst>
              <p:ext uri="{D42A27DB-BD31-4B8C-83A1-F6EECF244321}">
                <p14:modId xmlns:p14="http://schemas.microsoft.com/office/powerpoint/2010/main" val="1598196688"/>
              </p:ext>
            </p:extLst>
          </p:nvPr>
        </p:nvGraphicFramePr>
        <p:xfrm>
          <a:off x="3924638" y="2045146"/>
          <a:ext cx="3618602" cy="2645410"/>
        </p:xfrm>
        <a:graphic>
          <a:graphicData uri="http://schemas.openxmlformats.org/drawingml/2006/table">
            <a:tbl>
              <a:tblPr>
                <a:tableStyleId>{7B56F779-0223-44FE-9854-91AB3F645229}</a:tableStyleId>
              </a:tblPr>
              <a:tblGrid>
                <a:gridCol w="2777030">
                  <a:extLst>
                    <a:ext uri="{9D8B030D-6E8A-4147-A177-3AD203B41FA5}">
                      <a16:colId xmlns:a16="http://schemas.microsoft.com/office/drawing/2014/main" val="2748863986"/>
                    </a:ext>
                  </a:extLst>
                </a:gridCol>
                <a:gridCol w="841572">
                  <a:extLst>
                    <a:ext uri="{9D8B030D-6E8A-4147-A177-3AD203B41FA5}">
                      <a16:colId xmlns:a16="http://schemas.microsoft.com/office/drawing/2014/main" val="1745212927"/>
                    </a:ext>
                  </a:extLst>
                </a:gridCol>
              </a:tblGrid>
              <a:tr h="184150">
                <a:tc>
                  <a:txBody>
                    <a:bodyPr/>
                    <a:lstStyle/>
                    <a:p>
                      <a:pPr algn="l" fontAlgn="b"/>
                      <a:r>
                        <a:rPr lang="en-US" sz="1300" b="1" i="0" u="none" strike="noStrike" dirty="0">
                          <a:solidFill>
                            <a:srgbClr val="000000"/>
                          </a:solidFill>
                          <a:effectLst/>
                          <a:latin typeface="Arial" panose="020B0604020202020204" pitchFamily="34" charset="0"/>
                          <a:cs typeface="Arial" panose="020B0604020202020204" pitchFamily="34" charset="0"/>
                        </a:rPr>
                        <a:t>Partners</a:t>
                      </a:r>
                    </a:p>
                  </a:txBody>
                  <a:tcPr marL="6350" marR="6350" marT="6350" marB="0" anchor="b"/>
                </a:tc>
                <a:tc>
                  <a:txBody>
                    <a:bodyPr/>
                    <a:lstStyle/>
                    <a:p>
                      <a:pPr algn="r" fontAlgn="b"/>
                      <a:r>
                        <a:rPr lang="en-US" sz="1300" b="1" i="0" u="none" strike="noStrike" dirty="0">
                          <a:solidFill>
                            <a:srgbClr val="000000"/>
                          </a:solidFill>
                          <a:effectLst/>
                          <a:latin typeface="Arial" panose="020B0604020202020204" pitchFamily="34" charset="0"/>
                          <a:cs typeface="Arial" panose="020B0604020202020204" pitchFamily="34" charset="0"/>
                        </a:rPr>
                        <a:t># Certs Issued</a:t>
                      </a:r>
                    </a:p>
                  </a:txBody>
                  <a:tcPr marL="6350" marR="6350" marT="6350" marB="0" anchor="b"/>
                </a:tc>
                <a:extLst>
                  <a:ext uri="{0D108BD9-81ED-4DB2-BD59-A6C34878D82A}">
                    <a16:rowId xmlns:a16="http://schemas.microsoft.com/office/drawing/2014/main" val="83466330"/>
                  </a:ext>
                </a:extLst>
              </a:tr>
              <a:tr h="184150">
                <a:tc>
                  <a:txBody>
                    <a:bodyPr/>
                    <a:lstStyle/>
                    <a:p>
                      <a:pPr algn="l" fontAlgn="b"/>
                      <a:r>
                        <a:rPr lang="en-US" sz="1300" u="none" strike="noStrike" dirty="0">
                          <a:effectLst/>
                          <a:latin typeface="Arial" panose="020B0604020202020204" pitchFamily="34" charset="0"/>
                          <a:cs typeface="Arial" panose="020B0604020202020204" pitchFamily="34" charset="0"/>
                        </a:rPr>
                        <a:t>Student Conservation Association</a:t>
                      </a:r>
                      <a:endParaRPr lang="en-US" sz="13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r>
                        <a:rPr lang="en-US" sz="1300" u="none" strike="noStrike">
                          <a:effectLst/>
                          <a:latin typeface="Arial" panose="020B0604020202020204" pitchFamily="34" charset="0"/>
                          <a:cs typeface="Arial" panose="020B0604020202020204" pitchFamily="34" charset="0"/>
                        </a:rPr>
                        <a:t>43</a:t>
                      </a:r>
                      <a:endParaRPr lang="en-US" sz="13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1392676672"/>
                  </a:ext>
                </a:extLst>
              </a:tr>
              <a:tr h="184150">
                <a:tc>
                  <a:txBody>
                    <a:bodyPr/>
                    <a:lstStyle/>
                    <a:p>
                      <a:pPr algn="l" fontAlgn="b"/>
                      <a:r>
                        <a:rPr lang="en-US" sz="1300" u="none" strike="noStrike" dirty="0">
                          <a:effectLst/>
                          <a:latin typeface="Arial" panose="020B0604020202020204" pitchFamily="34" charset="0"/>
                          <a:cs typeface="Arial" panose="020B0604020202020204" pitchFamily="34" charset="0"/>
                        </a:rPr>
                        <a:t>Chicago Botanic Garden</a:t>
                      </a:r>
                      <a:endParaRPr lang="en-US" sz="13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r>
                        <a:rPr lang="en-US" sz="1300" u="none" strike="noStrike">
                          <a:effectLst/>
                          <a:latin typeface="Arial" panose="020B0604020202020204" pitchFamily="34" charset="0"/>
                          <a:cs typeface="Arial" panose="020B0604020202020204" pitchFamily="34" charset="0"/>
                        </a:rPr>
                        <a:t>14</a:t>
                      </a:r>
                      <a:endParaRPr lang="en-US" sz="13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3918581661"/>
                  </a:ext>
                </a:extLst>
              </a:tr>
              <a:tr h="184150">
                <a:tc>
                  <a:txBody>
                    <a:bodyPr/>
                    <a:lstStyle/>
                    <a:p>
                      <a:pPr algn="l" fontAlgn="b"/>
                      <a:r>
                        <a:rPr lang="en-US" sz="1300" u="none" strike="noStrike" dirty="0">
                          <a:effectLst/>
                          <a:latin typeface="Arial" panose="020B0604020202020204" pitchFamily="34" charset="0"/>
                          <a:cs typeface="Arial" panose="020B0604020202020204" pitchFamily="34" charset="0"/>
                        </a:rPr>
                        <a:t>Conservation Legacy</a:t>
                      </a:r>
                      <a:endParaRPr lang="en-US" sz="13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r>
                        <a:rPr lang="en-US" sz="1300" u="none" strike="noStrike">
                          <a:effectLst/>
                          <a:latin typeface="Arial" panose="020B0604020202020204" pitchFamily="34" charset="0"/>
                          <a:cs typeface="Arial" panose="020B0604020202020204" pitchFamily="34" charset="0"/>
                        </a:rPr>
                        <a:t>14</a:t>
                      </a:r>
                      <a:endParaRPr lang="en-US" sz="13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1414611405"/>
                  </a:ext>
                </a:extLst>
              </a:tr>
              <a:tr h="184150">
                <a:tc>
                  <a:txBody>
                    <a:bodyPr/>
                    <a:lstStyle/>
                    <a:p>
                      <a:pPr algn="l" fontAlgn="b"/>
                      <a:r>
                        <a:rPr lang="en-US" sz="1300" u="none" strike="noStrike" dirty="0">
                          <a:effectLst/>
                          <a:latin typeface="Arial" panose="020B0604020202020204" pitchFamily="34" charset="0"/>
                          <a:cs typeface="Arial" panose="020B0604020202020204" pitchFamily="34" charset="0"/>
                        </a:rPr>
                        <a:t>Mt. Adams Institute</a:t>
                      </a:r>
                      <a:endParaRPr lang="en-US" sz="13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r>
                        <a:rPr lang="en-US" sz="1300" u="none" strike="noStrike">
                          <a:effectLst/>
                          <a:latin typeface="Arial" panose="020B0604020202020204" pitchFamily="34" charset="0"/>
                          <a:cs typeface="Arial" panose="020B0604020202020204" pitchFamily="34" charset="0"/>
                        </a:rPr>
                        <a:t>11</a:t>
                      </a:r>
                      <a:endParaRPr lang="en-US" sz="13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2795866492"/>
                  </a:ext>
                </a:extLst>
              </a:tr>
              <a:tr h="184150">
                <a:tc>
                  <a:txBody>
                    <a:bodyPr/>
                    <a:lstStyle/>
                    <a:p>
                      <a:pPr algn="l" fontAlgn="b"/>
                      <a:r>
                        <a:rPr lang="en-US" sz="1300" u="none" strike="noStrike" dirty="0">
                          <a:effectLst/>
                          <a:latin typeface="Arial" panose="020B0604020202020204" pitchFamily="34" charset="0"/>
                          <a:cs typeface="Arial" panose="020B0604020202020204" pitchFamily="34" charset="0"/>
                        </a:rPr>
                        <a:t>Rocky Mountain Youth Corps (CO)</a:t>
                      </a:r>
                      <a:endParaRPr lang="en-US" sz="13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r>
                        <a:rPr lang="en-US" sz="1300" u="none" strike="noStrike">
                          <a:effectLst/>
                          <a:latin typeface="Arial" panose="020B0604020202020204" pitchFamily="34" charset="0"/>
                          <a:cs typeface="Arial" panose="020B0604020202020204" pitchFamily="34" charset="0"/>
                        </a:rPr>
                        <a:t>10</a:t>
                      </a:r>
                      <a:endParaRPr lang="en-US" sz="13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351360796"/>
                  </a:ext>
                </a:extLst>
              </a:tr>
              <a:tr h="184150">
                <a:tc>
                  <a:txBody>
                    <a:bodyPr/>
                    <a:lstStyle/>
                    <a:p>
                      <a:pPr algn="l" fontAlgn="b"/>
                      <a:r>
                        <a:rPr lang="en-US" sz="1300" u="none" strike="noStrike">
                          <a:effectLst/>
                          <a:latin typeface="Arial" panose="020B0604020202020204" pitchFamily="34" charset="0"/>
                          <a:cs typeface="Arial" panose="020B0604020202020204" pitchFamily="34" charset="0"/>
                        </a:rPr>
                        <a:t>Colorado Mesa University</a:t>
                      </a:r>
                      <a:endParaRPr lang="en-US" sz="13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r>
                        <a:rPr lang="en-US" sz="1300" u="none" strike="noStrike">
                          <a:effectLst/>
                          <a:latin typeface="Arial" panose="020B0604020202020204" pitchFamily="34" charset="0"/>
                          <a:cs typeface="Arial" panose="020B0604020202020204" pitchFamily="34" charset="0"/>
                        </a:rPr>
                        <a:t>8</a:t>
                      </a:r>
                      <a:endParaRPr lang="en-US" sz="13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1334489427"/>
                  </a:ext>
                </a:extLst>
              </a:tr>
              <a:tr h="184150">
                <a:tc>
                  <a:txBody>
                    <a:bodyPr/>
                    <a:lstStyle/>
                    <a:p>
                      <a:pPr algn="l" fontAlgn="b"/>
                      <a:r>
                        <a:rPr lang="en-US" sz="1300" u="none" strike="noStrike" dirty="0">
                          <a:effectLst/>
                          <a:latin typeface="Arial" panose="020B0604020202020204" pitchFamily="34" charset="0"/>
                          <a:cs typeface="Arial" panose="020B0604020202020204" pitchFamily="34" charset="0"/>
                        </a:rPr>
                        <a:t>Appalachian Forest Heritage Area</a:t>
                      </a:r>
                      <a:endParaRPr lang="en-US" sz="13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r>
                        <a:rPr lang="en-US" sz="1300" u="none" strike="noStrike">
                          <a:effectLst/>
                          <a:latin typeface="Arial" panose="020B0604020202020204" pitchFamily="34" charset="0"/>
                          <a:cs typeface="Arial" panose="020B0604020202020204" pitchFamily="34" charset="0"/>
                        </a:rPr>
                        <a:t>6</a:t>
                      </a:r>
                      <a:endParaRPr lang="en-US" sz="13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3809679668"/>
                  </a:ext>
                </a:extLst>
              </a:tr>
              <a:tr h="184150">
                <a:tc>
                  <a:txBody>
                    <a:bodyPr/>
                    <a:lstStyle/>
                    <a:p>
                      <a:pPr algn="l" fontAlgn="b"/>
                      <a:r>
                        <a:rPr lang="en-US" sz="1300" u="none" strike="noStrike" dirty="0">
                          <a:effectLst/>
                          <a:latin typeface="Arial" panose="020B0604020202020204" pitchFamily="34" charset="0"/>
                          <a:cs typeface="Arial" panose="020B0604020202020204" pitchFamily="34" charset="0"/>
                        </a:rPr>
                        <a:t>Geological Society of America</a:t>
                      </a:r>
                      <a:endParaRPr lang="en-US" sz="13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r>
                        <a:rPr lang="en-US" sz="1300" u="none" strike="noStrike">
                          <a:effectLst/>
                          <a:latin typeface="Arial" panose="020B0604020202020204" pitchFamily="34" charset="0"/>
                          <a:cs typeface="Arial" panose="020B0604020202020204" pitchFamily="34" charset="0"/>
                        </a:rPr>
                        <a:t>5</a:t>
                      </a:r>
                      <a:endParaRPr lang="en-US" sz="13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3545596929"/>
                  </a:ext>
                </a:extLst>
              </a:tr>
              <a:tr h="184150">
                <a:tc>
                  <a:txBody>
                    <a:bodyPr/>
                    <a:lstStyle/>
                    <a:p>
                      <a:pPr algn="l" fontAlgn="b"/>
                      <a:r>
                        <a:rPr lang="en-US" sz="1300" u="none" strike="noStrike" dirty="0">
                          <a:effectLst/>
                          <a:latin typeface="Arial" panose="020B0604020202020204" pitchFamily="34" charset="0"/>
                          <a:cs typeface="Arial" panose="020B0604020202020204" pitchFamily="34" charset="0"/>
                        </a:rPr>
                        <a:t>Southern Appalachian Wilderness Stewards</a:t>
                      </a:r>
                      <a:endParaRPr lang="en-US" sz="13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r>
                        <a:rPr lang="en-US" sz="1300" u="none" strike="noStrike" dirty="0">
                          <a:effectLst/>
                          <a:latin typeface="Arial" panose="020B0604020202020204" pitchFamily="34" charset="0"/>
                          <a:cs typeface="Arial" panose="020B0604020202020204" pitchFamily="34" charset="0"/>
                        </a:rPr>
                        <a:t>5</a:t>
                      </a:r>
                      <a:endParaRPr lang="en-US" sz="13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2516527575"/>
                  </a:ext>
                </a:extLst>
              </a:tr>
              <a:tr h="184150">
                <a:tc>
                  <a:txBody>
                    <a:bodyPr/>
                    <a:lstStyle/>
                    <a:p>
                      <a:pPr algn="l" fontAlgn="b"/>
                      <a:r>
                        <a:rPr lang="en-US" sz="1300" u="none" strike="noStrike">
                          <a:effectLst/>
                          <a:latin typeface="Arial" panose="020B0604020202020204" pitchFamily="34" charset="0"/>
                          <a:cs typeface="Arial" panose="020B0604020202020204" pitchFamily="34" charset="0"/>
                        </a:rPr>
                        <a:t>Walking Mountains Science Center</a:t>
                      </a:r>
                      <a:endParaRPr lang="en-US" sz="13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r>
                        <a:rPr lang="en-US" sz="1300" u="none" strike="noStrike" dirty="0">
                          <a:effectLst/>
                          <a:latin typeface="Arial" panose="020B0604020202020204" pitchFamily="34" charset="0"/>
                          <a:cs typeface="Arial" panose="020B0604020202020204" pitchFamily="34" charset="0"/>
                        </a:rPr>
                        <a:t>5</a:t>
                      </a:r>
                      <a:endParaRPr lang="en-US" sz="13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4181054481"/>
                  </a:ext>
                </a:extLst>
              </a:tr>
            </a:tbl>
          </a:graphicData>
        </a:graphic>
      </p:graphicFrame>
      <p:graphicFrame>
        <p:nvGraphicFramePr>
          <p:cNvPr id="7" name="Table 6">
            <a:extLst>
              <a:ext uri="{FF2B5EF4-FFF2-40B4-BE49-F238E27FC236}">
                <a16:creationId xmlns:a16="http://schemas.microsoft.com/office/drawing/2014/main" id="{834F9191-B254-C41F-1FBD-12F01077CF16}"/>
              </a:ext>
            </a:extLst>
          </p:cNvPr>
          <p:cNvGraphicFramePr>
            <a:graphicFrameLocks noGrp="1"/>
          </p:cNvGraphicFramePr>
          <p:nvPr>
            <p:extLst>
              <p:ext uri="{D42A27DB-BD31-4B8C-83A1-F6EECF244321}">
                <p14:modId xmlns:p14="http://schemas.microsoft.com/office/powerpoint/2010/main" val="784545150"/>
              </p:ext>
            </p:extLst>
          </p:nvPr>
        </p:nvGraphicFramePr>
        <p:xfrm>
          <a:off x="559138" y="2045146"/>
          <a:ext cx="3066014" cy="2242820"/>
        </p:xfrm>
        <a:graphic>
          <a:graphicData uri="http://schemas.openxmlformats.org/drawingml/2006/table">
            <a:tbl>
              <a:tblPr>
                <a:tableStyleId>{7B56F779-0223-44FE-9854-91AB3F645229}</a:tableStyleId>
              </a:tblPr>
              <a:tblGrid>
                <a:gridCol w="2459509">
                  <a:extLst>
                    <a:ext uri="{9D8B030D-6E8A-4147-A177-3AD203B41FA5}">
                      <a16:colId xmlns:a16="http://schemas.microsoft.com/office/drawing/2014/main" val="2748863986"/>
                    </a:ext>
                  </a:extLst>
                </a:gridCol>
                <a:gridCol w="606505">
                  <a:extLst>
                    <a:ext uri="{9D8B030D-6E8A-4147-A177-3AD203B41FA5}">
                      <a16:colId xmlns:a16="http://schemas.microsoft.com/office/drawing/2014/main" val="1745212927"/>
                    </a:ext>
                  </a:extLst>
                </a:gridCol>
              </a:tblGrid>
              <a:tr h="332541">
                <a:tc>
                  <a:txBody>
                    <a:bodyPr/>
                    <a:lstStyle/>
                    <a:p>
                      <a:pPr algn="l" fontAlgn="b"/>
                      <a:r>
                        <a:rPr lang="en-US" sz="1300" b="1" i="0" u="none" strike="noStrike" dirty="0">
                          <a:solidFill>
                            <a:srgbClr val="000000"/>
                          </a:solidFill>
                          <a:effectLst/>
                          <a:latin typeface="Arial" panose="020B0604020202020204" pitchFamily="34" charset="0"/>
                          <a:cs typeface="Arial" panose="020B0604020202020204" pitchFamily="34" charset="0"/>
                        </a:rPr>
                        <a:t>Regions</a:t>
                      </a:r>
                    </a:p>
                  </a:txBody>
                  <a:tcPr marL="6350" marR="6350" marT="6350" marB="0" anchor="b"/>
                </a:tc>
                <a:tc>
                  <a:txBody>
                    <a:bodyPr/>
                    <a:lstStyle/>
                    <a:p>
                      <a:pPr algn="r" fontAlgn="b"/>
                      <a:r>
                        <a:rPr lang="en-US" sz="1300" b="1" i="0" u="none" strike="noStrike" dirty="0">
                          <a:solidFill>
                            <a:srgbClr val="000000"/>
                          </a:solidFill>
                          <a:effectLst/>
                          <a:latin typeface="Arial" panose="020B0604020202020204" pitchFamily="34" charset="0"/>
                          <a:cs typeface="Arial" panose="020B0604020202020204" pitchFamily="34" charset="0"/>
                        </a:rPr>
                        <a:t># Certs Issued</a:t>
                      </a:r>
                    </a:p>
                  </a:txBody>
                  <a:tcPr marL="6350" marR="6350" marT="6350" marB="0" anchor="b"/>
                </a:tc>
                <a:extLst>
                  <a:ext uri="{0D108BD9-81ED-4DB2-BD59-A6C34878D82A}">
                    <a16:rowId xmlns:a16="http://schemas.microsoft.com/office/drawing/2014/main" val="83466330"/>
                  </a:ext>
                </a:extLst>
              </a:tr>
              <a:tr h="184150">
                <a:tc>
                  <a:txBody>
                    <a:bodyPr/>
                    <a:lstStyle/>
                    <a:p>
                      <a:pPr algn="l" fontAlgn="b"/>
                      <a:r>
                        <a:rPr lang="en-US" sz="1300" u="none" strike="noStrike" dirty="0">
                          <a:effectLst/>
                          <a:latin typeface="Arial" panose="020B0604020202020204" pitchFamily="34" charset="0"/>
                          <a:cs typeface="Arial" panose="020B0604020202020204" pitchFamily="34" charset="0"/>
                        </a:rPr>
                        <a:t>Job Corps</a:t>
                      </a:r>
                      <a:endParaRPr lang="en-US" sz="13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r>
                        <a:rPr lang="en-US" sz="1300" u="none" strike="noStrike" dirty="0">
                          <a:effectLst/>
                          <a:latin typeface="Arial" panose="020B0604020202020204" pitchFamily="34" charset="0"/>
                          <a:cs typeface="Arial" panose="020B0604020202020204" pitchFamily="34" charset="0"/>
                        </a:rPr>
                        <a:t>80</a:t>
                      </a:r>
                      <a:endParaRPr lang="en-US" sz="13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1392676672"/>
                  </a:ext>
                </a:extLst>
              </a:tr>
              <a:tr h="184150">
                <a:tc>
                  <a:txBody>
                    <a:bodyPr/>
                    <a:lstStyle/>
                    <a:p>
                      <a:pPr algn="l" fontAlgn="b"/>
                      <a:r>
                        <a:rPr lang="en-US" sz="1300" u="none" strike="noStrike" dirty="0">
                          <a:effectLst/>
                          <a:latin typeface="Arial" panose="020B0604020202020204" pitchFamily="34" charset="0"/>
                          <a:cs typeface="Arial" panose="020B0604020202020204" pitchFamily="34" charset="0"/>
                        </a:rPr>
                        <a:t>Southern (Region 8)</a:t>
                      </a:r>
                      <a:endParaRPr lang="en-US" sz="13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r>
                        <a:rPr lang="en-US" sz="1300" b="0" i="0" u="none" strike="noStrike" dirty="0">
                          <a:solidFill>
                            <a:srgbClr val="000000"/>
                          </a:solidFill>
                          <a:effectLst/>
                          <a:latin typeface="Arial" panose="020B0604020202020204" pitchFamily="34" charset="0"/>
                          <a:cs typeface="Arial" panose="020B0604020202020204" pitchFamily="34" charset="0"/>
                        </a:rPr>
                        <a:t>50</a:t>
                      </a:r>
                    </a:p>
                  </a:txBody>
                  <a:tcPr marL="6350" marR="6350" marT="6350" marB="0" anchor="b"/>
                </a:tc>
                <a:extLst>
                  <a:ext uri="{0D108BD9-81ED-4DB2-BD59-A6C34878D82A}">
                    <a16:rowId xmlns:a16="http://schemas.microsoft.com/office/drawing/2014/main" val="3918581661"/>
                  </a:ext>
                </a:extLst>
              </a:tr>
              <a:tr h="184150">
                <a:tc>
                  <a:txBody>
                    <a:bodyPr/>
                    <a:lstStyle/>
                    <a:p>
                      <a:pPr algn="l" fontAlgn="b"/>
                      <a:r>
                        <a:rPr lang="en-US" sz="1300" u="none" strike="noStrike" dirty="0">
                          <a:effectLst/>
                          <a:latin typeface="Arial" panose="020B0604020202020204" pitchFamily="34" charset="0"/>
                          <a:cs typeface="Arial" panose="020B0604020202020204" pitchFamily="34" charset="0"/>
                        </a:rPr>
                        <a:t>Rocky Mountain (Region 2)</a:t>
                      </a:r>
                      <a:endParaRPr lang="en-US" sz="13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r>
                        <a:rPr lang="en-US" sz="1300" u="none" strike="noStrike" dirty="0">
                          <a:effectLst/>
                          <a:latin typeface="Arial" panose="020B0604020202020204" pitchFamily="34" charset="0"/>
                          <a:cs typeface="Arial" panose="020B0604020202020204" pitchFamily="34" charset="0"/>
                        </a:rPr>
                        <a:t>28</a:t>
                      </a:r>
                      <a:endParaRPr lang="en-US" sz="13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1414611405"/>
                  </a:ext>
                </a:extLst>
              </a:tr>
              <a:tr h="184150">
                <a:tc>
                  <a:txBody>
                    <a:bodyPr/>
                    <a:lstStyle/>
                    <a:p>
                      <a:pPr algn="l" fontAlgn="b"/>
                      <a:r>
                        <a:rPr lang="en-US" sz="1300" u="none" strike="noStrike" dirty="0">
                          <a:effectLst/>
                          <a:latin typeface="Arial" panose="020B0604020202020204" pitchFamily="34" charset="0"/>
                          <a:cs typeface="Arial" panose="020B0604020202020204" pitchFamily="34" charset="0"/>
                        </a:rPr>
                        <a:t>Pacific Northwest (Region 6)</a:t>
                      </a:r>
                      <a:endParaRPr lang="en-US" sz="13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r>
                        <a:rPr lang="en-US" sz="1300" u="none" strike="noStrike" dirty="0">
                          <a:effectLst/>
                          <a:latin typeface="Arial" panose="020B0604020202020204" pitchFamily="34" charset="0"/>
                          <a:cs typeface="Arial" panose="020B0604020202020204" pitchFamily="34" charset="0"/>
                        </a:rPr>
                        <a:t>19</a:t>
                      </a:r>
                      <a:endParaRPr lang="en-US" sz="13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2795866492"/>
                  </a:ext>
                </a:extLst>
              </a:tr>
              <a:tr h="184150">
                <a:tc>
                  <a:txBody>
                    <a:bodyPr/>
                    <a:lstStyle/>
                    <a:p>
                      <a:pPr algn="l" fontAlgn="b"/>
                      <a:r>
                        <a:rPr lang="en-US" sz="1300" u="none" strike="noStrike" dirty="0">
                          <a:effectLst/>
                          <a:latin typeface="Arial" panose="020B0604020202020204" pitchFamily="34" charset="0"/>
                          <a:cs typeface="Arial" panose="020B0604020202020204" pitchFamily="34" charset="0"/>
                        </a:rPr>
                        <a:t>Eastern (Region 9)</a:t>
                      </a:r>
                      <a:endParaRPr lang="en-US" sz="13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r>
                        <a:rPr lang="en-US" sz="1300" u="none" strike="noStrike" dirty="0">
                          <a:effectLst/>
                          <a:latin typeface="Arial" panose="020B0604020202020204" pitchFamily="34" charset="0"/>
                          <a:cs typeface="Arial" panose="020B0604020202020204" pitchFamily="34" charset="0"/>
                        </a:rPr>
                        <a:t>16</a:t>
                      </a:r>
                      <a:endParaRPr lang="en-US" sz="13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351360796"/>
                  </a:ext>
                </a:extLst>
              </a:tr>
              <a:tr h="184150">
                <a:tc>
                  <a:txBody>
                    <a:bodyPr/>
                    <a:lstStyle/>
                    <a:p>
                      <a:pPr algn="l" fontAlgn="b"/>
                      <a:r>
                        <a:rPr lang="en-US" sz="1300" u="none" strike="noStrike" dirty="0">
                          <a:effectLst/>
                          <a:latin typeface="Arial" panose="020B0604020202020204" pitchFamily="34" charset="0"/>
                          <a:cs typeface="Arial" panose="020B0604020202020204" pitchFamily="34" charset="0"/>
                        </a:rPr>
                        <a:t>Southwestern (Region 3)</a:t>
                      </a:r>
                      <a:endParaRPr lang="en-US" sz="13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r>
                        <a:rPr lang="en-US" sz="1300" u="none" strike="noStrike" dirty="0">
                          <a:effectLst/>
                          <a:latin typeface="Arial" panose="020B0604020202020204" pitchFamily="34" charset="0"/>
                          <a:cs typeface="Arial" panose="020B0604020202020204" pitchFamily="34" charset="0"/>
                        </a:rPr>
                        <a:t>9</a:t>
                      </a:r>
                      <a:endParaRPr lang="en-US" sz="13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1334489427"/>
                  </a:ext>
                </a:extLst>
              </a:tr>
              <a:tr h="184150">
                <a:tc>
                  <a:txBody>
                    <a:bodyPr/>
                    <a:lstStyle/>
                    <a:p>
                      <a:pPr algn="l" fontAlgn="b"/>
                      <a:r>
                        <a:rPr lang="en-US" sz="1300" u="none" strike="noStrike" dirty="0">
                          <a:effectLst/>
                          <a:latin typeface="Arial" panose="020B0604020202020204" pitchFamily="34" charset="0"/>
                          <a:cs typeface="Arial" panose="020B0604020202020204" pitchFamily="34" charset="0"/>
                        </a:rPr>
                        <a:t>Alaska (Region 10)</a:t>
                      </a:r>
                      <a:endParaRPr lang="en-US" sz="13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r>
                        <a:rPr lang="en-US" sz="1300" u="none" strike="noStrike" dirty="0">
                          <a:effectLst/>
                          <a:latin typeface="Arial" panose="020B0604020202020204" pitchFamily="34" charset="0"/>
                          <a:cs typeface="Arial" panose="020B0604020202020204" pitchFamily="34" charset="0"/>
                        </a:rPr>
                        <a:t>8</a:t>
                      </a:r>
                      <a:endParaRPr lang="en-US" sz="13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3809679668"/>
                  </a:ext>
                </a:extLst>
              </a:tr>
              <a:tr h="184150">
                <a:tc>
                  <a:txBody>
                    <a:bodyPr/>
                    <a:lstStyle/>
                    <a:p>
                      <a:pPr algn="l" fontAlgn="b"/>
                      <a:r>
                        <a:rPr lang="en-US" sz="1300" u="none" strike="noStrike" dirty="0">
                          <a:effectLst/>
                          <a:latin typeface="Arial" panose="020B0604020202020204" pitchFamily="34" charset="0"/>
                          <a:cs typeface="Arial" panose="020B0604020202020204" pitchFamily="34" charset="0"/>
                        </a:rPr>
                        <a:t>Intermountain (Region 4)</a:t>
                      </a:r>
                      <a:endParaRPr lang="en-US" sz="13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r>
                        <a:rPr lang="en-US" sz="1300" u="none" strike="noStrike" dirty="0">
                          <a:effectLst/>
                          <a:latin typeface="Arial" panose="020B0604020202020204" pitchFamily="34" charset="0"/>
                          <a:cs typeface="Arial" panose="020B0604020202020204" pitchFamily="34" charset="0"/>
                        </a:rPr>
                        <a:t>6</a:t>
                      </a:r>
                      <a:endParaRPr lang="en-US" sz="13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3545596929"/>
                  </a:ext>
                </a:extLst>
              </a:tr>
              <a:tr h="184150">
                <a:tc>
                  <a:txBody>
                    <a:bodyPr/>
                    <a:lstStyle/>
                    <a:p>
                      <a:pPr algn="l" fontAlgn="b"/>
                      <a:r>
                        <a:rPr lang="en-US" sz="1300" u="none" strike="noStrike" dirty="0">
                          <a:effectLst/>
                          <a:latin typeface="Arial" panose="020B0604020202020204" pitchFamily="34" charset="0"/>
                          <a:cs typeface="Arial" panose="020B0604020202020204" pitchFamily="34" charset="0"/>
                        </a:rPr>
                        <a:t>Pacific Southwest (Region 5)</a:t>
                      </a:r>
                      <a:endParaRPr lang="en-US" sz="13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algn="r" fontAlgn="b"/>
                      <a:r>
                        <a:rPr lang="en-US" sz="1300" u="none" strike="noStrike" dirty="0">
                          <a:effectLst/>
                          <a:latin typeface="Arial" panose="020B0604020202020204" pitchFamily="34" charset="0"/>
                          <a:cs typeface="Arial" panose="020B0604020202020204" pitchFamily="34" charset="0"/>
                        </a:rPr>
                        <a:t>2</a:t>
                      </a:r>
                      <a:endParaRPr lang="en-US" sz="13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2516527575"/>
                  </a:ext>
                </a:extLst>
              </a:tr>
            </a:tbl>
          </a:graphicData>
        </a:graphic>
      </p:graphicFrame>
    </p:spTree>
    <p:extLst>
      <p:ext uri="{BB962C8B-B14F-4D97-AF65-F5344CB8AC3E}">
        <p14:creationId xmlns:p14="http://schemas.microsoft.com/office/powerpoint/2010/main" val="1264490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50318AB-5752-5BE1-255E-16121637B98E}"/>
              </a:ext>
            </a:extLst>
          </p:cNvPr>
          <p:cNvSpPr/>
          <p:nvPr/>
        </p:nvSpPr>
        <p:spPr>
          <a:xfrm>
            <a:off x="0" y="0"/>
            <a:ext cx="9592574" cy="4767264"/>
          </a:xfrm>
          <a:prstGeom prst="rect">
            <a:avLst/>
          </a:prstGeom>
          <a:solidFill>
            <a:srgbClr val="E6EBE5">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2C64486-EDA4-04A2-0278-A62D791E6615}"/>
              </a:ext>
            </a:extLst>
          </p:cNvPr>
          <p:cNvPicPr>
            <a:picLocks noChangeAspect="1"/>
          </p:cNvPicPr>
          <p:nvPr/>
        </p:nvPicPr>
        <p:blipFill>
          <a:blip r:embed="rId3"/>
          <a:stretch>
            <a:fillRect/>
          </a:stretch>
        </p:blipFill>
        <p:spPr>
          <a:xfrm>
            <a:off x="5884424" y="579849"/>
            <a:ext cx="3124520" cy="3857560"/>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7560972F-0187-0421-645B-917C4EB9E511}"/>
              </a:ext>
            </a:extLst>
          </p:cNvPr>
          <p:cNvSpPr>
            <a:spLocks noGrp="1"/>
          </p:cNvSpPr>
          <p:nvPr>
            <p:ph type="sldNum" sz="quarter" idx="12"/>
          </p:nvPr>
        </p:nvSpPr>
        <p:spPr/>
        <p:txBody>
          <a:bodyPr/>
          <a:lstStyle/>
          <a:p>
            <a:fld id="{6CF71F90-FCF1-4F85-A96C-FD5059918522}" type="slidenum">
              <a:rPr lang="en-US" smtClean="0"/>
              <a:t>4</a:t>
            </a:fld>
            <a:endParaRPr lang="en-US" dirty="0"/>
          </a:p>
        </p:txBody>
      </p:sp>
      <p:sp>
        <p:nvSpPr>
          <p:cNvPr id="6" name="Shape 9">
            <a:extLst>
              <a:ext uri="{FF2B5EF4-FFF2-40B4-BE49-F238E27FC236}">
                <a16:creationId xmlns:a16="http://schemas.microsoft.com/office/drawing/2014/main" id="{9C930640-3570-9453-F204-411E99D91029}"/>
              </a:ext>
            </a:extLst>
          </p:cNvPr>
          <p:cNvSpPr/>
          <p:nvPr/>
        </p:nvSpPr>
        <p:spPr>
          <a:xfrm>
            <a:off x="0" y="4746019"/>
            <a:ext cx="9144000" cy="401006"/>
          </a:xfrm>
          <a:prstGeom prst="rect">
            <a:avLst/>
          </a:prstGeom>
          <a:solidFill>
            <a:srgbClr val="023D25"/>
          </a:solidFill>
          <a:ln>
            <a:noFill/>
          </a:ln>
        </p:spPr>
        <p:txBody>
          <a:bodyPr spcFirstLastPara="1" wrap="square" lIns="51427" tIns="51427" rIns="51427" bIns="51427" anchor="ctr" anchorCtr="0">
            <a:noAutofit/>
          </a:bodyPr>
          <a:lstStyle/>
          <a:p>
            <a:endParaRPr sz="788" dirty="0">
              <a:solidFill>
                <a:srgbClr val="023D25"/>
              </a:solidFill>
            </a:endParaRPr>
          </a:p>
        </p:txBody>
      </p:sp>
      <p:sp>
        <p:nvSpPr>
          <p:cNvPr id="2" name="Title 1">
            <a:extLst>
              <a:ext uri="{FF2B5EF4-FFF2-40B4-BE49-F238E27FC236}">
                <a16:creationId xmlns:a16="http://schemas.microsoft.com/office/drawing/2014/main" id="{D01290C6-D8E3-30C1-541C-5D63E96F29D6}"/>
              </a:ext>
            </a:extLst>
          </p:cNvPr>
          <p:cNvSpPr>
            <a:spLocks noGrp="1"/>
          </p:cNvSpPr>
          <p:nvPr>
            <p:ph type="ctrTitle"/>
          </p:nvPr>
        </p:nvSpPr>
        <p:spPr>
          <a:xfrm>
            <a:off x="178025" y="246386"/>
            <a:ext cx="8512822" cy="820018"/>
          </a:xfrm>
        </p:spPr>
        <p:txBody>
          <a:bodyPr>
            <a:normAutofit/>
          </a:bodyPr>
          <a:lstStyle/>
          <a:p>
            <a:pPr algn="l"/>
            <a:r>
              <a:rPr lang="en-US" sz="3000" dirty="0">
                <a:solidFill>
                  <a:srgbClr val="023D25"/>
                </a:solidFill>
              </a:rPr>
              <a:t>How do I request a PLC certificate? </a:t>
            </a:r>
          </a:p>
        </p:txBody>
      </p:sp>
      <p:sp>
        <p:nvSpPr>
          <p:cNvPr id="3" name="Subtitle 2">
            <a:extLst>
              <a:ext uri="{FF2B5EF4-FFF2-40B4-BE49-F238E27FC236}">
                <a16:creationId xmlns:a16="http://schemas.microsoft.com/office/drawing/2014/main" id="{E8EC6075-27EB-9288-D4B6-3427F800B2EB}"/>
              </a:ext>
            </a:extLst>
          </p:cNvPr>
          <p:cNvSpPr>
            <a:spLocks noGrp="1"/>
          </p:cNvSpPr>
          <p:nvPr>
            <p:ph type="subTitle" idx="1"/>
          </p:nvPr>
        </p:nvSpPr>
        <p:spPr>
          <a:xfrm>
            <a:off x="273646" y="1358901"/>
            <a:ext cx="5454054" cy="3315966"/>
          </a:xfrm>
        </p:spPr>
        <p:txBody>
          <a:bodyPr>
            <a:normAutofit fontScale="92500" lnSpcReduction="20000"/>
          </a:bodyPr>
          <a:lstStyle/>
          <a:p>
            <a:pPr marL="285750" indent="-285750" algn="l">
              <a:spcBef>
                <a:spcPts val="1200"/>
              </a:spcBef>
              <a:buFont typeface="Arial" panose="020B0604020202020204" pitchFamily="34" charset="0"/>
              <a:buChar char="•"/>
            </a:pPr>
            <a:r>
              <a:rPr lang="en-US" sz="1900" dirty="0">
                <a:solidFill>
                  <a:srgbClr val="023D25"/>
                </a:solidFill>
                <a:latin typeface="Source Sans Pro" panose="020B0503030403020204" pitchFamily="34" charset="0"/>
              </a:rPr>
              <a:t>Complete a </a:t>
            </a:r>
            <a:r>
              <a:rPr lang="en-US" sz="1900" dirty="0">
                <a:hlinkClick r:id="rId4"/>
              </a:rPr>
              <a:t>PLC Verification Form</a:t>
            </a:r>
            <a:r>
              <a:rPr lang="en-US" sz="1900" dirty="0">
                <a:solidFill>
                  <a:srgbClr val="023D25"/>
                </a:solidFill>
                <a:latin typeface="Source Sans Pro" panose="020B0503030403020204" pitchFamily="34" charset="0"/>
              </a:rPr>
              <a:t> for each eligible participant.</a:t>
            </a:r>
          </a:p>
          <a:p>
            <a:pPr marL="285750" indent="-285750" algn="l">
              <a:spcBef>
                <a:spcPts val="1200"/>
              </a:spcBef>
              <a:buFont typeface="Arial" panose="020B0604020202020204" pitchFamily="34" charset="0"/>
              <a:buChar char="•"/>
            </a:pPr>
            <a:r>
              <a:rPr lang="en-US" sz="1900" dirty="0">
                <a:solidFill>
                  <a:srgbClr val="023D25"/>
                </a:solidFill>
                <a:latin typeface="Source Sans Pro" panose="020B0503030403020204" pitchFamily="34" charset="0"/>
              </a:rPr>
              <a:t>Verify that the participant has met all of the PLC requirements before signing the form.</a:t>
            </a:r>
          </a:p>
          <a:p>
            <a:pPr marL="628650" lvl="1" indent="-285750" algn="l">
              <a:spcBef>
                <a:spcPts val="1200"/>
              </a:spcBef>
              <a:buFont typeface="Arial" panose="020B0604020202020204" pitchFamily="34" charset="0"/>
              <a:buChar char="•"/>
            </a:pPr>
            <a:r>
              <a:rPr lang="en-US" sz="1700" b="1" dirty="0">
                <a:solidFill>
                  <a:srgbClr val="023D25"/>
                </a:solidFill>
                <a:latin typeface="Calibri" panose="020F0502020204030204" pitchFamily="34" charset="0"/>
                <a:cs typeface="Calibri" panose="020F0502020204030204" pitchFamily="34" charset="0"/>
              </a:rPr>
              <a:t>Age: </a:t>
            </a:r>
            <a:r>
              <a:rPr lang="en-US" sz="1700" dirty="0">
                <a:solidFill>
                  <a:srgbClr val="023D25"/>
                </a:solidFill>
                <a:latin typeface="Calibri" panose="020F0502020204030204" pitchFamily="34" charset="0"/>
                <a:cs typeface="Calibri" panose="020F0502020204030204" pitchFamily="34" charset="0"/>
              </a:rPr>
              <a:t>Participants must be aged 16-30 (inclusive) and veterans up to age 35</a:t>
            </a:r>
          </a:p>
          <a:p>
            <a:pPr marL="628650" lvl="1" indent="-285750" algn="l">
              <a:spcBef>
                <a:spcPts val="1000"/>
              </a:spcBef>
              <a:buFont typeface="Arial" panose="020B0604020202020204" pitchFamily="34" charset="0"/>
              <a:buChar char="•"/>
            </a:pPr>
            <a:r>
              <a:rPr lang="en-US" sz="1700" b="1" dirty="0">
                <a:solidFill>
                  <a:srgbClr val="023D25"/>
                </a:solidFill>
                <a:latin typeface="Calibri" panose="020F0502020204030204" pitchFamily="34" charset="0"/>
                <a:cs typeface="Calibri" panose="020F0502020204030204" pitchFamily="34" charset="0"/>
              </a:rPr>
              <a:t>Citizenship: </a:t>
            </a:r>
            <a:r>
              <a:rPr lang="en-US" sz="1700" dirty="0">
                <a:solidFill>
                  <a:srgbClr val="023D25"/>
                </a:solidFill>
                <a:latin typeface="Calibri" panose="020F0502020204030204" pitchFamily="34" charset="0"/>
                <a:cs typeface="Calibri" panose="020F0502020204030204" pitchFamily="34" charset="0"/>
              </a:rPr>
              <a:t>Participants must be U.S. citizens, nationals, or permanent residents.</a:t>
            </a:r>
          </a:p>
          <a:p>
            <a:pPr marL="628650" lvl="1" indent="-285750" algn="l">
              <a:spcBef>
                <a:spcPts val="1000"/>
              </a:spcBef>
              <a:buFont typeface="Arial" panose="020B0604020202020204" pitchFamily="34" charset="0"/>
              <a:buChar char="•"/>
            </a:pPr>
            <a:r>
              <a:rPr lang="en-US" sz="1700" b="1" dirty="0">
                <a:solidFill>
                  <a:srgbClr val="023D25"/>
                </a:solidFill>
                <a:latin typeface="Calibri" panose="020F0502020204030204" pitchFamily="34" charset="0"/>
                <a:cs typeface="Calibri" panose="020F0502020204030204" pitchFamily="34" charset="0"/>
              </a:rPr>
              <a:t>Education: </a:t>
            </a:r>
            <a:r>
              <a:rPr lang="en-US" sz="1700" dirty="0">
                <a:solidFill>
                  <a:srgbClr val="023D25"/>
                </a:solidFill>
                <a:latin typeface="Calibri" panose="020F0502020204030204" pitchFamily="34" charset="0"/>
                <a:cs typeface="Calibri" panose="020F0502020204030204" pitchFamily="34" charset="0"/>
              </a:rPr>
              <a:t>Participants have received their high school diploma or equivalent.</a:t>
            </a:r>
          </a:p>
          <a:p>
            <a:pPr marL="628650" lvl="1" indent="-285750" algn="l">
              <a:spcBef>
                <a:spcPts val="1000"/>
              </a:spcBef>
              <a:buFont typeface="Arial" panose="020B0604020202020204" pitchFamily="34" charset="0"/>
              <a:buChar char="•"/>
            </a:pPr>
            <a:r>
              <a:rPr lang="en-US" sz="1700" b="1" dirty="0">
                <a:solidFill>
                  <a:srgbClr val="023D25"/>
                </a:solidFill>
                <a:latin typeface="Calibri" panose="020F0502020204030204" pitchFamily="34" charset="0"/>
                <a:cs typeface="Calibri" panose="020F0502020204030204" pitchFamily="34" charset="0"/>
              </a:rPr>
              <a:t>Hours: </a:t>
            </a:r>
            <a:r>
              <a:rPr lang="en-US" sz="1700" dirty="0">
                <a:solidFill>
                  <a:srgbClr val="023D25"/>
                </a:solidFill>
                <a:latin typeface="Calibri" panose="020F0502020204030204" pitchFamily="34" charset="0"/>
                <a:cs typeface="Calibri" panose="020F0502020204030204" pitchFamily="34" charset="0"/>
              </a:rPr>
              <a:t>Participants have completed 640 hours under an eligible agreement, with at least 120 hours on National Forest System lands or Indian lands</a:t>
            </a:r>
            <a:endParaRPr lang="en-US" sz="1700" dirty="0">
              <a:solidFill>
                <a:srgbClr val="023D25"/>
              </a:solidFill>
              <a:latin typeface="Source Sans Pro" panose="020B0503030403020204" pitchFamily="34" charset="0"/>
            </a:endParaRPr>
          </a:p>
        </p:txBody>
      </p:sp>
      <p:cxnSp>
        <p:nvCxnSpPr>
          <p:cNvPr id="9" name="Straight Connector 8">
            <a:extLst>
              <a:ext uri="{FF2B5EF4-FFF2-40B4-BE49-F238E27FC236}">
                <a16:creationId xmlns:a16="http://schemas.microsoft.com/office/drawing/2014/main" id="{9A1981AF-8DDD-AEC9-085E-AF22DC4BC1F5}"/>
              </a:ext>
            </a:extLst>
          </p:cNvPr>
          <p:cNvCxnSpPr>
            <a:cxnSpLocks/>
          </p:cNvCxnSpPr>
          <p:nvPr/>
        </p:nvCxnSpPr>
        <p:spPr>
          <a:xfrm>
            <a:off x="273646" y="1156685"/>
            <a:ext cx="5454054" cy="0"/>
          </a:xfrm>
          <a:prstGeom prst="line">
            <a:avLst/>
          </a:prstGeom>
          <a:ln w="28575">
            <a:solidFill>
              <a:srgbClr val="023D25"/>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221382D-45A2-D655-A874-71E4194F25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025" y="4458654"/>
            <a:ext cx="502574" cy="617220"/>
          </a:xfrm>
          <a:prstGeom prst="rect">
            <a:avLst/>
          </a:prstGeom>
        </p:spPr>
      </p:pic>
    </p:spTree>
    <p:extLst>
      <p:ext uri="{BB962C8B-B14F-4D97-AF65-F5344CB8AC3E}">
        <p14:creationId xmlns:p14="http://schemas.microsoft.com/office/powerpoint/2010/main" val="898047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9">
            <a:extLst>
              <a:ext uri="{FF2B5EF4-FFF2-40B4-BE49-F238E27FC236}">
                <a16:creationId xmlns:a16="http://schemas.microsoft.com/office/drawing/2014/main" id="{1619D4D5-30CB-5E21-6BBE-B235FFBD12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3016" y="0"/>
            <a:ext cx="3613364" cy="481781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7560972F-0187-0421-645B-917C4EB9E511}"/>
              </a:ext>
            </a:extLst>
          </p:cNvPr>
          <p:cNvSpPr>
            <a:spLocks noGrp="1"/>
          </p:cNvSpPr>
          <p:nvPr>
            <p:ph type="sldNum" sz="quarter" idx="12"/>
          </p:nvPr>
        </p:nvSpPr>
        <p:spPr/>
        <p:txBody>
          <a:bodyPr/>
          <a:lstStyle/>
          <a:p>
            <a:fld id="{6CF71F90-FCF1-4F85-A96C-FD5059918522}" type="slidenum">
              <a:rPr lang="en-US" smtClean="0"/>
              <a:t>5</a:t>
            </a:fld>
            <a:endParaRPr lang="en-US" dirty="0"/>
          </a:p>
        </p:txBody>
      </p:sp>
      <p:sp>
        <p:nvSpPr>
          <p:cNvPr id="6" name="Shape 9">
            <a:extLst>
              <a:ext uri="{FF2B5EF4-FFF2-40B4-BE49-F238E27FC236}">
                <a16:creationId xmlns:a16="http://schemas.microsoft.com/office/drawing/2014/main" id="{9C930640-3570-9453-F204-411E99D91029}"/>
              </a:ext>
            </a:extLst>
          </p:cNvPr>
          <p:cNvSpPr/>
          <p:nvPr/>
        </p:nvSpPr>
        <p:spPr>
          <a:xfrm>
            <a:off x="0" y="4746019"/>
            <a:ext cx="9144000" cy="401006"/>
          </a:xfrm>
          <a:prstGeom prst="rect">
            <a:avLst/>
          </a:prstGeom>
          <a:solidFill>
            <a:srgbClr val="023D25"/>
          </a:solidFill>
          <a:ln>
            <a:noFill/>
          </a:ln>
        </p:spPr>
        <p:txBody>
          <a:bodyPr spcFirstLastPara="1" wrap="square" lIns="51427" tIns="51427" rIns="51427" bIns="51427" anchor="ctr" anchorCtr="0">
            <a:noAutofit/>
          </a:bodyPr>
          <a:lstStyle/>
          <a:p>
            <a:endParaRPr sz="788" dirty="0">
              <a:solidFill>
                <a:srgbClr val="023D25"/>
              </a:solidFill>
            </a:endParaRPr>
          </a:p>
        </p:txBody>
      </p:sp>
      <p:sp>
        <p:nvSpPr>
          <p:cNvPr id="8" name="Rectangle 7">
            <a:extLst>
              <a:ext uri="{FF2B5EF4-FFF2-40B4-BE49-F238E27FC236}">
                <a16:creationId xmlns:a16="http://schemas.microsoft.com/office/drawing/2014/main" id="{B787FB33-1655-84C4-E712-BF33F51F3599}"/>
              </a:ext>
            </a:extLst>
          </p:cNvPr>
          <p:cNvSpPr/>
          <p:nvPr/>
        </p:nvSpPr>
        <p:spPr>
          <a:xfrm>
            <a:off x="-126185" y="4095"/>
            <a:ext cx="5649201" cy="4728058"/>
          </a:xfrm>
          <a:prstGeom prst="rect">
            <a:avLst/>
          </a:prstGeom>
          <a:solidFill>
            <a:srgbClr val="E6EBE5">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1290C6-D8E3-30C1-541C-5D63E96F29D6}"/>
              </a:ext>
            </a:extLst>
          </p:cNvPr>
          <p:cNvSpPr>
            <a:spLocks noGrp="1"/>
          </p:cNvSpPr>
          <p:nvPr>
            <p:ph type="ctrTitle"/>
          </p:nvPr>
        </p:nvSpPr>
        <p:spPr>
          <a:xfrm>
            <a:off x="351281" y="756028"/>
            <a:ext cx="5015080" cy="1213056"/>
          </a:xfrm>
        </p:spPr>
        <p:txBody>
          <a:bodyPr>
            <a:noAutofit/>
          </a:bodyPr>
          <a:lstStyle/>
          <a:p>
            <a:pPr algn="l"/>
            <a:r>
              <a:rPr lang="en-US" sz="2700" dirty="0">
                <a:solidFill>
                  <a:srgbClr val="023D25"/>
                </a:solidFill>
              </a:rPr>
              <a:t>Can a participant work across multiple land jurisdictions (FS, NPS, BLM) under our organization to reach 640 hours? </a:t>
            </a:r>
          </a:p>
        </p:txBody>
      </p:sp>
      <p:sp>
        <p:nvSpPr>
          <p:cNvPr id="3" name="Subtitle 2">
            <a:extLst>
              <a:ext uri="{FF2B5EF4-FFF2-40B4-BE49-F238E27FC236}">
                <a16:creationId xmlns:a16="http://schemas.microsoft.com/office/drawing/2014/main" id="{E8EC6075-27EB-9288-D4B6-3427F800B2EB}"/>
              </a:ext>
            </a:extLst>
          </p:cNvPr>
          <p:cNvSpPr>
            <a:spLocks noGrp="1"/>
          </p:cNvSpPr>
          <p:nvPr>
            <p:ph type="subTitle" idx="1"/>
          </p:nvPr>
        </p:nvSpPr>
        <p:spPr>
          <a:xfrm>
            <a:off x="351281" y="2359999"/>
            <a:ext cx="4824568" cy="2038365"/>
          </a:xfrm>
        </p:spPr>
        <p:txBody>
          <a:bodyPr>
            <a:normAutofit fontScale="92500" lnSpcReduction="10000"/>
          </a:bodyPr>
          <a:lstStyle/>
          <a:p>
            <a:pPr marL="342900" indent="-342900" algn="l">
              <a:spcBef>
                <a:spcPts val="1200"/>
              </a:spcBef>
              <a:buFont typeface="Arial" panose="020B0604020202020204" pitchFamily="34" charset="0"/>
              <a:buChar char="•"/>
            </a:pPr>
            <a:r>
              <a:rPr lang="en-US" dirty="0">
                <a:solidFill>
                  <a:srgbClr val="023D25"/>
                </a:solidFill>
                <a:latin typeface="Source Sans Pro" panose="020B0503030403020204" pitchFamily="34" charset="0"/>
              </a:rPr>
              <a:t>Yes! 640 hours must be completed on eligible service lands* and of those, at least 120 hours on National Forest System lands or Indian lands</a:t>
            </a:r>
          </a:p>
          <a:p>
            <a:pPr lvl="1" algn="l">
              <a:spcBef>
                <a:spcPts val="1200"/>
              </a:spcBef>
            </a:pPr>
            <a:r>
              <a:rPr lang="en-US" dirty="0">
                <a:solidFill>
                  <a:srgbClr val="023D25"/>
                </a:solidFill>
                <a:latin typeface="Source Sans Pro" panose="020B0503030403020204" pitchFamily="34" charset="0"/>
              </a:rPr>
              <a:t>*public lands (inclusive of federal lands managed by other federal agencies, as well as state, county, local and municipal lands), Indian lands, and Hawaiian homelands.</a:t>
            </a:r>
          </a:p>
          <a:p>
            <a:pPr marL="342900" indent="-342900" algn="l">
              <a:spcBef>
                <a:spcPts val="1200"/>
              </a:spcBef>
              <a:buFont typeface="Arial" panose="020B0604020202020204" pitchFamily="34" charset="0"/>
              <a:buChar char="•"/>
            </a:pPr>
            <a:r>
              <a:rPr lang="en-US" dirty="0">
                <a:solidFill>
                  <a:srgbClr val="023D25"/>
                </a:solidFill>
                <a:latin typeface="Source Sans Pro" panose="020B0503030403020204" pitchFamily="34" charset="0"/>
              </a:rPr>
              <a:t>All PLC requirements must be met on the non-FS agreements.</a:t>
            </a:r>
          </a:p>
        </p:txBody>
      </p:sp>
      <p:cxnSp>
        <p:nvCxnSpPr>
          <p:cNvPr id="9" name="Straight Connector 8">
            <a:extLst>
              <a:ext uri="{FF2B5EF4-FFF2-40B4-BE49-F238E27FC236}">
                <a16:creationId xmlns:a16="http://schemas.microsoft.com/office/drawing/2014/main" id="{9A1981AF-8DDD-AEC9-085E-AF22DC4BC1F5}"/>
              </a:ext>
            </a:extLst>
          </p:cNvPr>
          <p:cNvCxnSpPr>
            <a:cxnSpLocks/>
          </p:cNvCxnSpPr>
          <p:nvPr/>
        </p:nvCxnSpPr>
        <p:spPr>
          <a:xfrm>
            <a:off x="351281" y="2122010"/>
            <a:ext cx="4592663" cy="0"/>
          </a:xfrm>
          <a:prstGeom prst="line">
            <a:avLst/>
          </a:prstGeom>
          <a:ln w="28575">
            <a:solidFill>
              <a:srgbClr val="023D25"/>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221382D-45A2-D655-A874-71E4194F25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025" y="4458654"/>
            <a:ext cx="502574" cy="617220"/>
          </a:xfrm>
          <a:prstGeom prst="rect">
            <a:avLst/>
          </a:prstGeom>
        </p:spPr>
      </p:pic>
    </p:spTree>
    <p:extLst>
      <p:ext uri="{BB962C8B-B14F-4D97-AF65-F5344CB8AC3E}">
        <p14:creationId xmlns:p14="http://schemas.microsoft.com/office/powerpoint/2010/main" val="2377409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449D92-104F-ADCE-6B45-359C01F0DA87}"/>
              </a:ext>
            </a:extLst>
          </p:cNvPr>
          <p:cNvPicPr>
            <a:picLocks noChangeAspect="1"/>
          </p:cNvPicPr>
          <p:nvPr/>
        </p:nvPicPr>
        <p:blipFill rotWithShape="1">
          <a:blip r:embed="rId3"/>
          <a:srcRect l="7387" r="35613"/>
          <a:stretch/>
        </p:blipFill>
        <p:spPr>
          <a:xfrm flipH="1">
            <a:off x="5366360" y="0"/>
            <a:ext cx="3777639" cy="4970537"/>
          </a:xfrm>
          <a:prstGeom prst="rect">
            <a:avLst/>
          </a:prstGeom>
        </p:spPr>
      </p:pic>
      <p:sp>
        <p:nvSpPr>
          <p:cNvPr id="4" name="Slide Number Placeholder 3">
            <a:extLst>
              <a:ext uri="{FF2B5EF4-FFF2-40B4-BE49-F238E27FC236}">
                <a16:creationId xmlns:a16="http://schemas.microsoft.com/office/drawing/2014/main" id="{7560972F-0187-0421-645B-917C4EB9E511}"/>
              </a:ext>
            </a:extLst>
          </p:cNvPr>
          <p:cNvSpPr>
            <a:spLocks noGrp="1"/>
          </p:cNvSpPr>
          <p:nvPr>
            <p:ph type="sldNum" sz="quarter" idx="12"/>
          </p:nvPr>
        </p:nvSpPr>
        <p:spPr/>
        <p:txBody>
          <a:bodyPr/>
          <a:lstStyle/>
          <a:p>
            <a:fld id="{6CF71F90-FCF1-4F85-A96C-FD5059918522}" type="slidenum">
              <a:rPr lang="en-US" smtClean="0"/>
              <a:t>6</a:t>
            </a:fld>
            <a:endParaRPr lang="en-US" dirty="0"/>
          </a:p>
        </p:txBody>
      </p:sp>
      <p:sp>
        <p:nvSpPr>
          <p:cNvPr id="6" name="Shape 9">
            <a:extLst>
              <a:ext uri="{FF2B5EF4-FFF2-40B4-BE49-F238E27FC236}">
                <a16:creationId xmlns:a16="http://schemas.microsoft.com/office/drawing/2014/main" id="{9C930640-3570-9453-F204-411E99D91029}"/>
              </a:ext>
            </a:extLst>
          </p:cNvPr>
          <p:cNvSpPr/>
          <p:nvPr/>
        </p:nvSpPr>
        <p:spPr>
          <a:xfrm>
            <a:off x="0" y="4746019"/>
            <a:ext cx="9144000" cy="401006"/>
          </a:xfrm>
          <a:prstGeom prst="rect">
            <a:avLst/>
          </a:prstGeom>
          <a:solidFill>
            <a:srgbClr val="023D25"/>
          </a:solidFill>
          <a:ln>
            <a:noFill/>
          </a:ln>
        </p:spPr>
        <p:txBody>
          <a:bodyPr spcFirstLastPara="1" wrap="square" lIns="51427" tIns="51427" rIns="51427" bIns="51427" anchor="ctr" anchorCtr="0">
            <a:noAutofit/>
          </a:bodyPr>
          <a:lstStyle/>
          <a:p>
            <a:endParaRPr sz="788" dirty="0">
              <a:solidFill>
                <a:srgbClr val="023D25"/>
              </a:solidFill>
            </a:endParaRPr>
          </a:p>
        </p:txBody>
      </p:sp>
      <p:sp>
        <p:nvSpPr>
          <p:cNvPr id="8" name="Rectangle 7">
            <a:extLst>
              <a:ext uri="{FF2B5EF4-FFF2-40B4-BE49-F238E27FC236}">
                <a16:creationId xmlns:a16="http://schemas.microsoft.com/office/drawing/2014/main" id="{B787FB33-1655-84C4-E712-BF33F51F3599}"/>
              </a:ext>
            </a:extLst>
          </p:cNvPr>
          <p:cNvSpPr/>
          <p:nvPr/>
        </p:nvSpPr>
        <p:spPr>
          <a:xfrm>
            <a:off x="-126184" y="4095"/>
            <a:ext cx="5492544" cy="4728058"/>
          </a:xfrm>
          <a:prstGeom prst="rect">
            <a:avLst/>
          </a:prstGeom>
          <a:solidFill>
            <a:srgbClr val="E6EBE5">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1290C6-D8E3-30C1-541C-5D63E96F29D6}"/>
              </a:ext>
            </a:extLst>
          </p:cNvPr>
          <p:cNvSpPr>
            <a:spLocks noGrp="1"/>
          </p:cNvSpPr>
          <p:nvPr>
            <p:ph type="ctrTitle"/>
          </p:nvPr>
        </p:nvSpPr>
        <p:spPr>
          <a:xfrm>
            <a:off x="351281" y="553426"/>
            <a:ext cx="5015080" cy="1213056"/>
          </a:xfrm>
        </p:spPr>
        <p:txBody>
          <a:bodyPr>
            <a:normAutofit fontScale="90000"/>
          </a:bodyPr>
          <a:lstStyle/>
          <a:p>
            <a:pPr algn="l"/>
            <a:r>
              <a:rPr lang="en-US" sz="3000" dirty="0">
                <a:solidFill>
                  <a:srgbClr val="023D25"/>
                </a:solidFill>
              </a:rPr>
              <a:t>Can a participant combine hours across multiple organizations to reach 640 hours?</a:t>
            </a:r>
          </a:p>
        </p:txBody>
      </p:sp>
      <p:sp>
        <p:nvSpPr>
          <p:cNvPr id="3" name="Subtitle 2">
            <a:extLst>
              <a:ext uri="{FF2B5EF4-FFF2-40B4-BE49-F238E27FC236}">
                <a16:creationId xmlns:a16="http://schemas.microsoft.com/office/drawing/2014/main" id="{E8EC6075-27EB-9288-D4B6-3427F800B2EB}"/>
              </a:ext>
            </a:extLst>
          </p:cNvPr>
          <p:cNvSpPr>
            <a:spLocks noGrp="1"/>
          </p:cNvSpPr>
          <p:nvPr>
            <p:ph type="subTitle" idx="1"/>
          </p:nvPr>
        </p:nvSpPr>
        <p:spPr>
          <a:xfrm>
            <a:off x="351281" y="2157398"/>
            <a:ext cx="4824568" cy="1815468"/>
          </a:xfrm>
        </p:spPr>
        <p:txBody>
          <a:bodyPr>
            <a:normAutofit/>
          </a:bodyPr>
          <a:lstStyle/>
          <a:p>
            <a:pPr marL="342900" indent="-342900" algn="l">
              <a:spcBef>
                <a:spcPts val="1200"/>
              </a:spcBef>
              <a:buFont typeface="Arial" panose="020B0604020202020204" pitchFamily="34" charset="0"/>
              <a:buChar char="•"/>
            </a:pPr>
            <a:r>
              <a:rPr lang="en-US" sz="2000" dirty="0">
                <a:solidFill>
                  <a:srgbClr val="023D25"/>
                </a:solidFill>
                <a:latin typeface="Source Sans Pro" panose="020B0503030403020204" pitchFamily="34" charset="0"/>
              </a:rPr>
              <a:t>Yes! Please complete a separate PLC verification form for each organization and submit them to the Forest Service (or the agency where they completed the most hours).</a:t>
            </a:r>
          </a:p>
        </p:txBody>
      </p:sp>
      <p:cxnSp>
        <p:nvCxnSpPr>
          <p:cNvPr id="9" name="Straight Connector 8">
            <a:extLst>
              <a:ext uri="{FF2B5EF4-FFF2-40B4-BE49-F238E27FC236}">
                <a16:creationId xmlns:a16="http://schemas.microsoft.com/office/drawing/2014/main" id="{9A1981AF-8DDD-AEC9-085E-AF22DC4BC1F5}"/>
              </a:ext>
            </a:extLst>
          </p:cNvPr>
          <p:cNvCxnSpPr>
            <a:cxnSpLocks/>
          </p:cNvCxnSpPr>
          <p:nvPr/>
        </p:nvCxnSpPr>
        <p:spPr>
          <a:xfrm>
            <a:off x="351281" y="1919408"/>
            <a:ext cx="4592663" cy="0"/>
          </a:xfrm>
          <a:prstGeom prst="line">
            <a:avLst/>
          </a:prstGeom>
          <a:ln w="28575">
            <a:solidFill>
              <a:srgbClr val="023D25"/>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221382D-45A2-D655-A874-71E4194F25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025" y="4458654"/>
            <a:ext cx="502574" cy="617220"/>
          </a:xfrm>
          <a:prstGeom prst="rect">
            <a:avLst/>
          </a:prstGeom>
        </p:spPr>
      </p:pic>
    </p:spTree>
    <p:extLst>
      <p:ext uri="{BB962C8B-B14F-4D97-AF65-F5344CB8AC3E}">
        <p14:creationId xmlns:p14="http://schemas.microsoft.com/office/powerpoint/2010/main" val="1914325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DEEDEB-C268-5F8F-5DF1-BCB0B94039ED}"/>
              </a:ext>
            </a:extLst>
          </p:cNvPr>
          <p:cNvPicPr>
            <a:picLocks noChangeAspect="1"/>
          </p:cNvPicPr>
          <p:nvPr/>
        </p:nvPicPr>
        <p:blipFill rotWithShape="1">
          <a:blip r:embed="rId3"/>
          <a:srcRect l="25446"/>
          <a:stretch/>
        </p:blipFill>
        <p:spPr>
          <a:xfrm>
            <a:off x="5366359" y="5018"/>
            <a:ext cx="5408061" cy="4780094"/>
          </a:xfrm>
          <a:prstGeom prst="rect">
            <a:avLst/>
          </a:prstGeom>
        </p:spPr>
      </p:pic>
      <p:sp>
        <p:nvSpPr>
          <p:cNvPr id="4" name="Slide Number Placeholder 3">
            <a:extLst>
              <a:ext uri="{FF2B5EF4-FFF2-40B4-BE49-F238E27FC236}">
                <a16:creationId xmlns:a16="http://schemas.microsoft.com/office/drawing/2014/main" id="{7560972F-0187-0421-645B-917C4EB9E511}"/>
              </a:ext>
            </a:extLst>
          </p:cNvPr>
          <p:cNvSpPr>
            <a:spLocks noGrp="1"/>
          </p:cNvSpPr>
          <p:nvPr>
            <p:ph type="sldNum" sz="quarter" idx="12"/>
          </p:nvPr>
        </p:nvSpPr>
        <p:spPr/>
        <p:txBody>
          <a:bodyPr/>
          <a:lstStyle/>
          <a:p>
            <a:fld id="{6CF71F90-FCF1-4F85-A96C-FD5059918522}" type="slidenum">
              <a:rPr lang="en-US" smtClean="0"/>
              <a:t>7</a:t>
            </a:fld>
            <a:endParaRPr lang="en-US" dirty="0"/>
          </a:p>
        </p:txBody>
      </p:sp>
      <p:sp>
        <p:nvSpPr>
          <p:cNvPr id="6" name="Shape 9">
            <a:extLst>
              <a:ext uri="{FF2B5EF4-FFF2-40B4-BE49-F238E27FC236}">
                <a16:creationId xmlns:a16="http://schemas.microsoft.com/office/drawing/2014/main" id="{9C930640-3570-9453-F204-411E99D91029}"/>
              </a:ext>
            </a:extLst>
          </p:cNvPr>
          <p:cNvSpPr/>
          <p:nvPr/>
        </p:nvSpPr>
        <p:spPr>
          <a:xfrm>
            <a:off x="0" y="4746019"/>
            <a:ext cx="9144000" cy="401006"/>
          </a:xfrm>
          <a:prstGeom prst="rect">
            <a:avLst/>
          </a:prstGeom>
          <a:solidFill>
            <a:srgbClr val="023D25"/>
          </a:solidFill>
          <a:ln>
            <a:noFill/>
          </a:ln>
        </p:spPr>
        <p:txBody>
          <a:bodyPr spcFirstLastPara="1" wrap="square" lIns="51427" tIns="51427" rIns="51427" bIns="51427" anchor="ctr" anchorCtr="0">
            <a:noAutofit/>
          </a:bodyPr>
          <a:lstStyle/>
          <a:p>
            <a:endParaRPr sz="788" dirty="0">
              <a:solidFill>
                <a:srgbClr val="023D25"/>
              </a:solidFill>
            </a:endParaRPr>
          </a:p>
        </p:txBody>
      </p:sp>
      <p:sp>
        <p:nvSpPr>
          <p:cNvPr id="8" name="Rectangle 7">
            <a:extLst>
              <a:ext uri="{FF2B5EF4-FFF2-40B4-BE49-F238E27FC236}">
                <a16:creationId xmlns:a16="http://schemas.microsoft.com/office/drawing/2014/main" id="{B787FB33-1655-84C4-E712-BF33F51F3599}"/>
              </a:ext>
            </a:extLst>
          </p:cNvPr>
          <p:cNvSpPr/>
          <p:nvPr/>
        </p:nvSpPr>
        <p:spPr>
          <a:xfrm>
            <a:off x="-126184" y="4095"/>
            <a:ext cx="5492544" cy="4728058"/>
          </a:xfrm>
          <a:prstGeom prst="rect">
            <a:avLst/>
          </a:prstGeom>
          <a:solidFill>
            <a:srgbClr val="E6EBE5">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1290C6-D8E3-30C1-541C-5D63E96F29D6}"/>
              </a:ext>
            </a:extLst>
          </p:cNvPr>
          <p:cNvSpPr>
            <a:spLocks noGrp="1"/>
          </p:cNvSpPr>
          <p:nvPr>
            <p:ph type="ctrTitle"/>
          </p:nvPr>
        </p:nvSpPr>
        <p:spPr>
          <a:xfrm>
            <a:off x="351281" y="844823"/>
            <a:ext cx="4824568" cy="1213056"/>
          </a:xfrm>
        </p:spPr>
        <p:txBody>
          <a:bodyPr>
            <a:noAutofit/>
          </a:bodyPr>
          <a:lstStyle/>
          <a:p>
            <a:pPr algn="l"/>
            <a:r>
              <a:rPr lang="en-US" sz="2500" dirty="0">
                <a:solidFill>
                  <a:srgbClr val="023D25"/>
                </a:solidFill>
              </a:rPr>
              <a:t>A participant completed their PLC term a while back but we never requested their PLC certificate. Can we request a certificate now?</a:t>
            </a:r>
          </a:p>
        </p:txBody>
      </p:sp>
      <p:sp>
        <p:nvSpPr>
          <p:cNvPr id="3" name="Subtitle 2">
            <a:extLst>
              <a:ext uri="{FF2B5EF4-FFF2-40B4-BE49-F238E27FC236}">
                <a16:creationId xmlns:a16="http://schemas.microsoft.com/office/drawing/2014/main" id="{E8EC6075-27EB-9288-D4B6-3427F800B2EB}"/>
              </a:ext>
            </a:extLst>
          </p:cNvPr>
          <p:cNvSpPr>
            <a:spLocks noGrp="1"/>
          </p:cNvSpPr>
          <p:nvPr>
            <p:ph type="subTitle" idx="1"/>
          </p:nvPr>
        </p:nvSpPr>
        <p:spPr>
          <a:xfrm>
            <a:off x="351281" y="2448795"/>
            <a:ext cx="4824568" cy="1815468"/>
          </a:xfrm>
        </p:spPr>
        <p:txBody>
          <a:bodyPr>
            <a:normAutofit lnSpcReduction="10000"/>
          </a:bodyPr>
          <a:lstStyle/>
          <a:p>
            <a:pPr marL="342900" indent="-342900" algn="l">
              <a:spcBef>
                <a:spcPts val="1200"/>
              </a:spcBef>
              <a:buFont typeface="Arial" panose="020B0604020202020204" pitchFamily="34" charset="0"/>
              <a:buChar char="•"/>
            </a:pPr>
            <a:r>
              <a:rPr lang="en-US" sz="2000" dirty="0">
                <a:solidFill>
                  <a:srgbClr val="023D25"/>
                </a:solidFill>
                <a:latin typeface="Source Sans Pro" panose="020B0503030403020204" pitchFamily="34" charset="0"/>
              </a:rPr>
              <a:t>Yes! You must be able to verify the participant met the PLC eligibility criteria and minimum hours via the PLC Verification Form.</a:t>
            </a:r>
          </a:p>
          <a:p>
            <a:pPr marL="342900" indent="-342900" algn="l">
              <a:spcBef>
                <a:spcPts val="1200"/>
              </a:spcBef>
              <a:buFont typeface="Arial" panose="020B0604020202020204" pitchFamily="34" charset="0"/>
              <a:buChar char="•"/>
            </a:pPr>
            <a:r>
              <a:rPr lang="en-US" sz="2000" dirty="0">
                <a:solidFill>
                  <a:srgbClr val="023D25"/>
                </a:solidFill>
                <a:latin typeface="Source Sans Pro" panose="020B0503030403020204" pitchFamily="34" charset="0"/>
              </a:rPr>
              <a:t>Participant must still be under the age of 30 (or 35 if a veteran).</a:t>
            </a:r>
          </a:p>
        </p:txBody>
      </p:sp>
      <p:cxnSp>
        <p:nvCxnSpPr>
          <p:cNvPr id="9" name="Straight Connector 8">
            <a:extLst>
              <a:ext uri="{FF2B5EF4-FFF2-40B4-BE49-F238E27FC236}">
                <a16:creationId xmlns:a16="http://schemas.microsoft.com/office/drawing/2014/main" id="{9A1981AF-8DDD-AEC9-085E-AF22DC4BC1F5}"/>
              </a:ext>
            </a:extLst>
          </p:cNvPr>
          <p:cNvCxnSpPr>
            <a:cxnSpLocks/>
          </p:cNvCxnSpPr>
          <p:nvPr/>
        </p:nvCxnSpPr>
        <p:spPr>
          <a:xfrm>
            <a:off x="351281" y="2210805"/>
            <a:ext cx="4592663" cy="0"/>
          </a:xfrm>
          <a:prstGeom prst="line">
            <a:avLst/>
          </a:prstGeom>
          <a:ln w="28575">
            <a:solidFill>
              <a:srgbClr val="023D25"/>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221382D-45A2-D655-A874-71E4194F25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025" y="4458654"/>
            <a:ext cx="502574" cy="617220"/>
          </a:xfrm>
          <a:prstGeom prst="rect">
            <a:avLst/>
          </a:prstGeom>
        </p:spPr>
      </p:pic>
    </p:spTree>
    <p:extLst>
      <p:ext uri="{BB962C8B-B14F-4D97-AF65-F5344CB8AC3E}">
        <p14:creationId xmlns:p14="http://schemas.microsoft.com/office/powerpoint/2010/main" val="3270368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50318AB-5752-5BE1-255E-16121637B98E}"/>
              </a:ext>
            </a:extLst>
          </p:cNvPr>
          <p:cNvSpPr/>
          <p:nvPr/>
        </p:nvSpPr>
        <p:spPr>
          <a:xfrm>
            <a:off x="0" y="0"/>
            <a:ext cx="9592574" cy="4767264"/>
          </a:xfrm>
          <a:prstGeom prst="rect">
            <a:avLst/>
          </a:prstGeom>
          <a:solidFill>
            <a:srgbClr val="E6EBE5">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560972F-0187-0421-645B-917C4EB9E511}"/>
              </a:ext>
            </a:extLst>
          </p:cNvPr>
          <p:cNvSpPr>
            <a:spLocks noGrp="1"/>
          </p:cNvSpPr>
          <p:nvPr>
            <p:ph type="sldNum" sz="quarter" idx="12"/>
          </p:nvPr>
        </p:nvSpPr>
        <p:spPr/>
        <p:txBody>
          <a:bodyPr/>
          <a:lstStyle/>
          <a:p>
            <a:fld id="{6CF71F90-FCF1-4F85-A96C-FD5059918522}" type="slidenum">
              <a:rPr lang="en-US" smtClean="0"/>
              <a:t>8</a:t>
            </a:fld>
            <a:endParaRPr lang="en-US" dirty="0"/>
          </a:p>
        </p:txBody>
      </p:sp>
      <p:sp>
        <p:nvSpPr>
          <p:cNvPr id="6" name="Shape 9">
            <a:extLst>
              <a:ext uri="{FF2B5EF4-FFF2-40B4-BE49-F238E27FC236}">
                <a16:creationId xmlns:a16="http://schemas.microsoft.com/office/drawing/2014/main" id="{9C930640-3570-9453-F204-411E99D91029}"/>
              </a:ext>
            </a:extLst>
          </p:cNvPr>
          <p:cNvSpPr/>
          <p:nvPr/>
        </p:nvSpPr>
        <p:spPr>
          <a:xfrm>
            <a:off x="0" y="4746019"/>
            <a:ext cx="9144000" cy="401006"/>
          </a:xfrm>
          <a:prstGeom prst="rect">
            <a:avLst/>
          </a:prstGeom>
          <a:solidFill>
            <a:srgbClr val="023D25"/>
          </a:solidFill>
          <a:ln>
            <a:noFill/>
          </a:ln>
        </p:spPr>
        <p:txBody>
          <a:bodyPr spcFirstLastPara="1" wrap="square" lIns="51427" tIns="51427" rIns="51427" bIns="51427" anchor="ctr" anchorCtr="0">
            <a:noAutofit/>
          </a:bodyPr>
          <a:lstStyle/>
          <a:p>
            <a:endParaRPr sz="788" dirty="0">
              <a:solidFill>
                <a:srgbClr val="023D25"/>
              </a:solidFill>
            </a:endParaRPr>
          </a:p>
        </p:txBody>
      </p:sp>
      <p:sp>
        <p:nvSpPr>
          <p:cNvPr id="2" name="Title 1">
            <a:extLst>
              <a:ext uri="{FF2B5EF4-FFF2-40B4-BE49-F238E27FC236}">
                <a16:creationId xmlns:a16="http://schemas.microsoft.com/office/drawing/2014/main" id="{D01290C6-D8E3-30C1-541C-5D63E96F29D6}"/>
              </a:ext>
            </a:extLst>
          </p:cNvPr>
          <p:cNvSpPr>
            <a:spLocks noGrp="1"/>
          </p:cNvSpPr>
          <p:nvPr>
            <p:ph type="ctrTitle"/>
          </p:nvPr>
        </p:nvSpPr>
        <p:spPr>
          <a:xfrm>
            <a:off x="178025" y="246386"/>
            <a:ext cx="8512822" cy="820018"/>
          </a:xfrm>
        </p:spPr>
        <p:txBody>
          <a:bodyPr>
            <a:normAutofit/>
          </a:bodyPr>
          <a:lstStyle/>
          <a:p>
            <a:pPr algn="l"/>
            <a:r>
              <a:rPr lang="en-US" sz="3000" dirty="0">
                <a:solidFill>
                  <a:srgbClr val="023D25"/>
                </a:solidFill>
              </a:rPr>
              <a:t>How do I request a PLC certificate? </a:t>
            </a:r>
          </a:p>
        </p:txBody>
      </p:sp>
      <p:sp>
        <p:nvSpPr>
          <p:cNvPr id="3" name="Subtitle 2">
            <a:extLst>
              <a:ext uri="{FF2B5EF4-FFF2-40B4-BE49-F238E27FC236}">
                <a16:creationId xmlns:a16="http://schemas.microsoft.com/office/drawing/2014/main" id="{E8EC6075-27EB-9288-D4B6-3427F800B2EB}"/>
              </a:ext>
            </a:extLst>
          </p:cNvPr>
          <p:cNvSpPr>
            <a:spLocks noGrp="1"/>
          </p:cNvSpPr>
          <p:nvPr>
            <p:ph type="subTitle" idx="1"/>
          </p:nvPr>
        </p:nvSpPr>
        <p:spPr>
          <a:xfrm>
            <a:off x="273646" y="1358901"/>
            <a:ext cx="5648689" cy="3315966"/>
          </a:xfrm>
        </p:spPr>
        <p:txBody>
          <a:bodyPr>
            <a:normAutofit/>
          </a:bodyPr>
          <a:lstStyle/>
          <a:p>
            <a:pPr marL="285750" indent="-285750" algn="l">
              <a:spcBef>
                <a:spcPts val="1200"/>
              </a:spcBef>
              <a:buFont typeface="Arial" panose="020B0604020202020204" pitchFamily="34" charset="0"/>
              <a:buChar char="•"/>
            </a:pPr>
            <a:r>
              <a:rPr lang="en-US" dirty="0">
                <a:solidFill>
                  <a:srgbClr val="023D25"/>
                </a:solidFill>
                <a:latin typeface="Source Sans Pro" panose="020B0503030403020204" pitchFamily="34" charset="0"/>
              </a:rPr>
              <a:t>Submit the PLC Verification Form to your Forest Service point-of-contact. If you are unsure of who that is, you may reach out to the </a:t>
            </a:r>
            <a:r>
              <a:rPr lang="en-US" dirty="0">
                <a:solidFill>
                  <a:srgbClr val="023D25"/>
                </a:solidFill>
                <a:latin typeface="Source Sans Pro" panose="020B0503030403020204" pitchFamily="34" charset="0"/>
                <a:hlinkClick r:id="rId3"/>
              </a:rPr>
              <a:t>lead point-of-contact</a:t>
            </a:r>
            <a:r>
              <a:rPr lang="en-US" dirty="0">
                <a:solidFill>
                  <a:srgbClr val="023D25"/>
                </a:solidFill>
                <a:latin typeface="Source Sans Pro" panose="020B0503030403020204" pitchFamily="34" charset="0"/>
              </a:rPr>
              <a:t> in your geographic region.</a:t>
            </a:r>
          </a:p>
          <a:p>
            <a:pPr marL="285750" indent="-285750" algn="l">
              <a:spcBef>
                <a:spcPts val="1200"/>
              </a:spcBef>
              <a:buFont typeface="Arial" panose="020B0604020202020204" pitchFamily="34" charset="0"/>
              <a:buChar char="•"/>
            </a:pPr>
            <a:r>
              <a:rPr lang="en-US" dirty="0">
                <a:solidFill>
                  <a:srgbClr val="023D25"/>
                </a:solidFill>
                <a:latin typeface="Source Sans Pro" panose="020B0503030403020204" pitchFamily="34" charset="0"/>
              </a:rPr>
              <a:t>Forest Service will confirm all requirements have been met and issue the participant a signed PLC certificate.</a:t>
            </a:r>
          </a:p>
        </p:txBody>
      </p:sp>
      <p:cxnSp>
        <p:nvCxnSpPr>
          <p:cNvPr id="9" name="Straight Connector 8">
            <a:extLst>
              <a:ext uri="{FF2B5EF4-FFF2-40B4-BE49-F238E27FC236}">
                <a16:creationId xmlns:a16="http://schemas.microsoft.com/office/drawing/2014/main" id="{9A1981AF-8DDD-AEC9-085E-AF22DC4BC1F5}"/>
              </a:ext>
            </a:extLst>
          </p:cNvPr>
          <p:cNvCxnSpPr>
            <a:cxnSpLocks/>
          </p:cNvCxnSpPr>
          <p:nvPr/>
        </p:nvCxnSpPr>
        <p:spPr>
          <a:xfrm>
            <a:off x="273646" y="1156685"/>
            <a:ext cx="5454054" cy="0"/>
          </a:xfrm>
          <a:prstGeom prst="line">
            <a:avLst/>
          </a:prstGeom>
          <a:ln w="28575">
            <a:solidFill>
              <a:srgbClr val="023D25"/>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221382D-45A2-D655-A874-71E4194F25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025" y="4458654"/>
            <a:ext cx="502574" cy="617220"/>
          </a:xfrm>
          <a:prstGeom prst="rect">
            <a:avLst/>
          </a:prstGeom>
        </p:spPr>
      </p:pic>
      <p:pic>
        <p:nvPicPr>
          <p:cNvPr id="5" name="Picture 4" descr="A person holding a piece of paper&#10;&#10;Description automatically generated with medium confidence">
            <a:extLst>
              <a:ext uri="{FF2B5EF4-FFF2-40B4-BE49-F238E27FC236}">
                <a16:creationId xmlns:a16="http://schemas.microsoft.com/office/drawing/2014/main" id="{DB01768C-D802-1AEB-CB61-4C26E7019799}"/>
              </a:ext>
            </a:extLst>
          </p:cNvPr>
          <p:cNvPicPr>
            <a:picLocks noChangeAspect="1"/>
          </p:cNvPicPr>
          <p:nvPr/>
        </p:nvPicPr>
        <p:blipFill rotWithShape="1">
          <a:blip r:embed="rId5"/>
          <a:srcRect l="6234" r="25462"/>
          <a:stretch/>
        </p:blipFill>
        <p:spPr>
          <a:xfrm>
            <a:off x="6106519" y="2"/>
            <a:ext cx="4717255" cy="4746488"/>
          </a:xfrm>
          <a:prstGeom prst="rect">
            <a:avLst/>
          </a:prstGeom>
        </p:spPr>
      </p:pic>
    </p:spTree>
    <p:extLst>
      <p:ext uri="{BB962C8B-B14F-4D97-AF65-F5344CB8AC3E}">
        <p14:creationId xmlns:p14="http://schemas.microsoft.com/office/powerpoint/2010/main" val="3130551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50318AB-5752-5BE1-255E-16121637B98E}"/>
              </a:ext>
            </a:extLst>
          </p:cNvPr>
          <p:cNvSpPr/>
          <p:nvPr/>
        </p:nvSpPr>
        <p:spPr>
          <a:xfrm>
            <a:off x="0" y="0"/>
            <a:ext cx="9592574" cy="4767264"/>
          </a:xfrm>
          <a:prstGeom prst="rect">
            <a:avLst/>
          </a:prstGeom>
          <a:solidFill>
            <a:srgbClr val="E6EBE5">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560972F-0187-0421-645B-917C4EB9E511}"/>
              </a:ext>
            </a:extLst>
          </p:cNvPr>
          <p:cNvSpPr>
            <a:spLocks noGrp="1"/>
          </p:cNvSpPr>
          <p:nvPr>
            <p:ph type="sldNum" sz="quarter" idx="12"/>
          </p:nvPr>
        </p:nvSpPr>
        <p:spPr/>
        <p:txBody>
          <a:bodyPr/>
          <a:lstStyle/>
          <a:p>
            <a:fld id="{6CF71F90-FCF1-4F85-A96C-FD5059918522}" type="slidenum">
              <a:rPr lang="en-US" smtClean="0"/>
              <a:t>9</a:t>
            </a:fld>
            <a:endParaRPr lang="en-US" dirty="0"/>
          </a:p>
        </p:txBody>
      </p:sp>
      <p:sp>
        <p:nvSpPr>
          <p:cNvPr id="6" name="Shape 9">
            <a:extLst>
              <a:ext uri="{FF2B5EF4-FFF2-40B4-BE49-F238E27FC236}">
                <a16:creationId xmlns:a16="http://schemas.microsoft.com/office/drawing/2014/main" id="{9C930640-3570-9453-F204-411E99D91029}"/>
              </a:ext>
            </a:extLst>
          </p:cNvPr>
          <p:cNvSpPr/>
          <p:nvPr/>
        </p:nvSpPr>
        <p:spPr>
          <a:xfrm>
            <a:off x="0" y="4746019"/>
            <a:ext cx="9144000" cy="401006"/>
          </a:xfrm>
          <a:prstGeom prst="rect">
            <a:avLst/>
          </a:prstGeom>
          <a:solidFill>
            <a:srgbClr val="023D25"/>
          </a:solidFill>
          <a:ln>
            <a:noFill/>
          </a:ln>
        </p:spPr>
        <p:txBody>
          <a:bodyPr spcFirstLastPara="1" wrap="square" lIns="51427" tIns="51427" rIns="51427" bIns="51427" anchor="ctr" anchorCtr="0">
            <a:noAutofit/>
          </a:bodyPr>
          <a:lstStyle/>
          <a:p>
            <a:endParaRPr sz="788" dirty="0">
              <a:solidFill>
                <a:srgbClr val="023D25"/>
              </a:solidFill>
            </a:endParaRPr>
          </a:p>
        </p:txBody>
      </p:sp>
      <p:sp>
        <p:nvSpPr>
          <p:cNvPr id="2" name="Title 1">
            <a:extLst>
              <a:ext uri="{FF2B5EF4-FFF2-40B4-BE49-F238E27FC236}">
                <a16:creationId xmlns:a16="http://schemas.microsoft.com/office/drawing/2014/main" id="{D01290C6-D8E3-30C1-541C-5D63E96F29D6}"/>
              </a:ext>
            </a:extLst>
          </p:cNvPr>
          <p:cNvSpPr>
            <a:spLocks noGrp="1"/>
          </p:cNvSpPr>
          <p:nvPr>
            <p:ph type="ctrTitle"/>
          </p:nvPr>
        </p:nvSpPr>
        <p:spPr>
          <a:xfrm>
            <a:off x="178025" y="246386"/>
            <a:ext cx="8512822" cy="820018"/>
          </a:xfrm>
        </p:spPr>
        <p:txBody>
          <a:bodyPr>
            <a:normAutofit/>
          </a:bodyPr>
          <a:lstStyle/>
          <a:p>
            <a:pPr algn="l"/>
            <a:r>
              <a:rPr lang="en-US" sz="3000" dirty="0">
                <a:solidFill>
                  <a:srgbClr val="023D25"/>
                </a:solidFill>
              </a:rPr>
              <a:t>Lead PLC contacts by region </a:t>
            </a:r>
          </a:p>
        </p:txBody>
      </p:sp>
      <p:sp>
        <p:nvSpPr>
          <p:cNvPr id="3" name="Subtitle 2">
            <a:extLst>
              <a:ext uri="{FF2B5EF4-FFF2-40B4-BE49-F238E27FC236}">
                <a16:creationId xmlns:a16="http://schemas.microsoft.com/office/drawing/2014/main" id="{E8EC6075-27EB-9288-D4B6-3427F800B2EB}"/>
              </a:ext>
            </a:extLst>
          </p:cNvPr>
          <p:cNvSpPr>
            <a:spLocks noGrp="1"/>
          </p:cNvSpPr>
          <p:nvPr>
            <p:ph type="subTitle" idx="1"/>
          </p:nvPr>
        </p:nvSpPr>
        <p:spPr>
          <a:xfrm>
            <a:off x="-82404" y="1339771"/>
            <a:ext cx="5212754" cy="3315966"/>
          </a:xfrm>
        </p:spPr>
        <p:txBody>
          <a:bodyPr>
            <a:normAutofit fontScale="85000" lnSpcReduction="10000"/>
          </a:bodyPr>
          <a:lstStyle/>
          <a:p>
            <a:pPr marL="628650" lvl="1" indent="-285750" algn="l">
              <a:spcBef>
                <a:spcPts val="800"/>
              </a:spcBef>
              <a:buFont typeface="Arial" panose="020B0604020202020204" pitchFamily="34" charset="0"/>
              <a:buChar char="•"/>
            </a:pPr>
            <a:r>
              <a:rPr lang="en-US" sz="1800" b="1" dirty="0">
                <a:solidFill>
                  <a:srgbClr val="023D25"/>
                </a:solidFill>
                <a:latin typeface="Source Sans Pro" panose="020B0503030403020204" pitchFamily="34" charset="0"/>
              </a:rPr>
              <a:t>Region 1</a:t>
            </a:r>
            <a:r>
              <a:rPr lang="en-US" sz="1800" dirty="0">
                <a:solidFill>
                  <a:srgbClr val="023D25"/>
                </a:solidFill>
                <a:latin typeface="Source Sans Pro" panose="020B0503030403020204" pitchFamily="34" charset="0"/>
              </a:rPr>
              <a:t>: Jeff Miller, </a:t>
            </a:r>
            <a:r>
              <a:rPr lang="en-US" sz="1800" dirty="0">
                <a:solidFill>
                  <a:srgbClr val="023D25"/>
                </a:solidFill>
                <a:latin typeface="Source Sans Pro" panose="020B0503030403020204" pitchFamily="34" charset="0"/>
                <a:hlinkClick r:id="rId3"/>
              </a:rPr>
              <a:t>jeffrey.m.miller@usda.gov</a:t>
            </a:r>
            <a:endParaRPr lang="en-US" sz="1800" dirty="0">
              <a:solidFill>
                <a:srgbClr val="023D25"/>
              </a:solidFill>
              <a:latin typeface="Source Sans Pro" panose="020B0503030403020204" pitchFamily="34" charset="0"/>
            </a:endParaRPr>
          </a:p>
          <a:p>
            <a:pPr marL="628650" lvl="1" indent="-285750" algn="l">
              <a:spcBef>
                <a:spcPts val="800"/>
              </a:spcBef>
              <a:buFont typeface="Arial" panose="020B0604020202020204" pitchFamily="34" charset="0"/>
              <a:buChar char="•"/>
            </a:pPr>
            <a:r>
              <a:rPr lang="en-US" sz="1800" b="1" dirty="0">
                <a:solidFill>
                  <a:srgbClr val="023D25"/>
                </a:solidFill>
                <a:latin typeface="Source Sans Pro" panose="020B0503030403020204" pitchFamily="34" charset="0"/>
              </a:rPr>
              <a:t>Region 2</a:t>
            </a:r>
            <a:r>
              <a:rPr lang="en-US" sz="1800" dirty="0">
                <a:solidFill>
                  <a:srgbClr val="023D25"/>
                </a:solidFill>
                <a:latin typeface="Source Sans Pro" panose="020B0503030403020204" pitchFamily="34" charset="0"/>
              </a:rPr>
              <a:t>: Chandra Allred, </a:t>
            </a:r>
            <a:r>
              <a:rPr lang="en-US" sz="1800" dirty="0">
                <a:solidFill>
                  <a:srgbClr val="023D25"/>
                </a:solidFill>
                <a:latin typeface="Source Sans Pro" panose="020B0503030403020204" pitchFamily="34" charset="0"/>
                <a:hlinkClick r:id="rId4"/>
              </a:rPr>
              <a:t>chandra.allred@usda.gov</a:t>
            </a:r>
            <a:endParaRPr lang="en-US" sz="1800" dirty="0">
              <a:solidFill>
                <a:srgbClr val="023D25"/>
              </a:solidFill>
              <a:latin typeface="Source Sans Pro" panose="020B0503030403020204" pitchFamily="34" charset="0"/>
            </a:endParaRPr>
          </a:p>
          <a:p>
            <a:pPr marL="628650" lvl="1" indent="-285750" algn="l">
              <a:spcBef>
                <a:spcPts val="800"/>
              </a:spcBef>
              <a:buFont typeface="Arial" panose="020B0604020202020204" pitchFamily="34" charset="0"/>
              <a:buChar char="•"/>
            </a:pPr>
            <a:r>
              <a:rPr lang="en-US" sz="1800" b="1" dirty="0">
                <a:solidFill>
                  <a:srgbClr val="023D25"/>
                </a:solidFill>
                <a:latin typeface="Source Sans Pro" panose="020B0503030403020204" pitchFamily="34" charset="0"/>
              </a:rPr>
              <a:t>Region 3</a:t>
            </a:r>
            <a:r>
              <a:rPr lang="en-US" sz="1800" dirty="0">
                <a:solidFill>
                  <a:srgbClr val="023D25"/>
                </a:solidFill>
                <a:latin typeface="Source Sans Pro" panose="020B0503030403020204" pitchFamily="34" charset="0"/>
              </a:rPr>
              <a:t>: Daisy Morgan, </a:t>
            </a:r>
            <a:r>
              <a:rPr lang="en-US" sz="1800" dirty="0">
                <a:solidFill>
                  <a:srgbClr val="023D25"/>
                </a:solidFill>
                <a:latin typeface="Source Sans Pro" panose="020B0503030403020204" pitchFamily="34" charset="0"/>
                <a:hlinkClick r:id="rId5"/>
              </a:rPr>
              <a:t>kristina.morgan@usda.gov</a:t>
            </a:r>
            <a:endParaRPr lang="en-US" sz="1800" dirty="0">
              <a:solidFill>
                <a:srgbClr val="023D25"/>
              </a:solidFill>
              <a:latin typeface="Source Sans Pro" panose="020B0503030403020204" pitchFamily="34" charset="0"/>
            </a:endParaRPr>
          </a:p>
          <a:p>
            <a:pPr marL="628650" lvl="1" indent="-285750" algn="l">
              <a:spcBef>
                <a:spcPts val="800"/>
              </a:spcBef>
              <a:buFont typeface="Arial" panose="020B0604020202020204" pitchFamily="34" charset="0"/>
              <a:buChar char="•"/>
            </a:pPr>
            <a:r>
              <a:rPr lang="en-US" sz="1800" b="1" dirty="0">
                <a:solidFill>
                  <a:srgbClr val="023D25"/>
                </a:solidFill>
                <a:latin typeface="Source Sans Pro" panose="020B0503030403020204" pitchFamily="34" charset="0"/>
              </a:rPr>
              <a:t>Region 4</a:t>
            </a:r>
            <a:r>
              <a:rPr lang="en-US" sz="1800" dirty="0">
                <a:solidFill>
                  <a:srgbClr val="023D25"/>
                </a:solidFill>
                <a:latin typeface="Source Sans Pro" panose="020B0503030403020204" pitchFamily="34" charset="0"/>
              </a:rPr>
              <a:t>: Bill Lyons, </a:t>
            </a:r>
            <a:r>
              <a:rPr lang="en-US" sz="1800" dirty="0">
                <a:solidFill>
                  <a:srgbClr val="023D25"/>
                </a:solidFill>
                <a:latin typeface="Source Sans Pro" panose="020B0503030403020204" pitchFamily="34" charset="0"/>
                <a:hlinkClick r:id="rId6"/>
              </a:rPr>
              <a:t>william.lyons@usda.gov</a:t>
            </a:r>
            <a:endParaRPr lang="en-US" sz="1800" dirty="0">
              <a:solidFill>
                <a:srgbClr val="023D25"/>
              </a:solidFill>
              <a:latin typeface="Source Sans Pro" panose="020B0503030403020204" pitchFamily="34" charset="0"/>
            </a:endParaRPr>
          </a:p>
          <a:p>
            <a:pPr marL="628650" lvl="1" indent="-285750" algn="l">
              <a:spcBef>
                <a:spcPts val="800"/>
              </a:spcBef>
              <a:buFont typeface="Arial" panose="020B0604020202020204" pitchFamily="34" charset="0"/>
              <a:buChar char="•"/>
            </a:pPr>
            <a:r>
              <a:rPr lang="en-US" sz="1800" b="1" dirty="0">
                <a:solidFill>
                  <a:srgbClr val="023D25"/>
                </a:solidFill>
                <a:latin typeface="Source Sans Pro" panose="020B0503030403020204" pitchFamily="34" charset="0"/>
              </a:rPr>
              <a:t>Region 5</a:t>
            </a:r>
            <a:r>
              <a:rPr lang="en-US" sz="1800" dirty="0">
                <a:solidFill>
                  <a:srgbClr val="023D25"/>
                </a:solidFill>
                <a:latin typeface="Source Sans Pro" panose="020B0503030403020204" pitchFamily="34" charset="0"/>
              </a:rPr>
              <a:t>: Kathy Mick, </a:t>
            </a:r>
            <a:r>
              <a:rPr lang="en-US" sz="1800" dirty="0">
                <a:solidFill>
                  <a:srgbClr val="023D25"/>
                </a:solidFill>
                <a:latin typeface="Source Sans Pro" panose="020B0503030403020204" pitchFamily="34" charset="0"/>
                <a:hlinkClick r:id="rId7"/>
              </a:rPr>
              <a:t>kathleen.mick@usda.gov</a:t>
            </a:r>
            <a:r>
              <a:rPr lang="en-US" sz="1800" dirty="0">
                <a:solidFill>
                  <a:srgbClr val="023D25"/>
                </a:solidFill>
                <a:latin typeface="Source Sans Pro" panose="020B0503030403020204" pitchFamily="34" charset="0"/>
              </a:rPr>
              <a:t>;    Taylor Livingston, </a:t>
            </a:r>
            <a:r>
              <a:rPr lang="en-US" sz="1800" dirty="0">
                <a:solidFill>
                  <a:srgbClr val="023D25"/>
                </a:solidFill>
                <a:latin typeface="Source Sans Pro" panose="020B0503030403020204" pitchFamily="34" charset="0"/>
                <a:hlinkClick r:id="rId8"/>
              </a:rPr>
              <a:t>taylor.livingston@usda.gov</a:t>
            </a:r>
            <a:endParaRPr lang="en-US" sz="1800" dirty="0">
              <a:solidFill>
                <a:srgbClr val="023D25"/>
              </a:solidFill>
              <a:latin typeface="Source Sans Pro" panose="020B0503030403020204" pitchFamily="34" charset="0"/>
            </a:endParaRPr>
          </a:p>
          <a:p>
            <a:pPr marL="628650" lvl="1" indent="-285750" algn="l">
              <a:spcBef>
                <a:spcPts val="800"/>
              </a:spcBef>
              <a:buFont typeface="Arial" panose="020B0604020202020204" pitchFamily="34" charset="0"/>
              <a:buChar char="•"/>
            </a:pPr>
            <a:r>
              <a:rPr lang="en-US" sz="1800" b="1" dirty="0">
                <a:solidFill>
                  <a:srgbClr val="023D25"/>
                </a:solidFill>
                <a:latin typeface="Source Sans Pro" panose="020B0503030403020204" pitchFamily="34" charset="0"/>
              </a:rPr>
              <a:t>Region 6</a:t>
            </a:r>
            <a:r>
              <a:rPr lang="en-US" sz="1800" dirty="0">
                <a:solidFill>
                  <a:srgbClr val="023D25"/>
                </a:solidFill>
                <a:latin typeface="Source Sans Pro" panose="020B0503030403020204" pitchFamily="34" charset="0"/>
              </a:rPr>
              <a:t>: Rachel LaMedica, </a:t>
            </a:r>
            <a:r>
              <a:rPr lang="en-US" sz="1800" dirty="0">
                <a:solidFill>
                  <a:srgbClr val="023D25"/>
                </a:solidFill>
                <a:latin typeface="Source Sans Pro" panose="020B0503030403020204" pitchFamily="34" charset="0"/>
                <a:hlinkClick r:id="rId9"/>
              </a:rPr>
              <a:t>rachel.lamedica@usda.gov</a:t>
            </a:r>
            <a:endParaRPr lang="en-US" sz="1800" dirty="0">
              <a:solidFill>
                <a:srgbClr val="023D25"/>
              </a:solidFill>
              <a:latin typeface="Source Sans Pro" panose="020B0503030403020204" pitchFamily="34" charset="0"/>
            </a:endParaRPr>
          </a:p>
          <a:p>
            <a:pPr marL="628650" lvl="1" indent="-285750" algn="l">
              <a:spcBef>
                <a:spcPts val="800"/>
              </a:spcBef>
              <a:buFont typeface="Arial" panose="020B0604020202020204" pitchFamily="34" charset="0"/>
              <a:buChar char="•"/>
            </a:pPr>
            <a:r>
              <a:rPr lang="en-US" sz="1800" b="1" dirty="0">
                <a:solidFill>
                  <a:srgbClr val="023D25"/>
                </a:solidFill>
                <a:latin typeface="Source Sans Pro" panose="020B0503030403020204" pitchFamily="34" charset="0"/>
              </a:rPr>
              <a:t>Region 8</a:t>
            </a:r>
            <a:r>
              <a:rPr lang="en-US" sz="1800" dirty="0">
                <a:solidFill>
                  <a:srgbClr val="023D25"/>
                </a:solidFill>
                <a:latin typeface="Source Sans Pro" panose="020B0503030403020204" pitchFamily="34" charset="0"/>
              </a:rPr>
              <a:t>: Krista Langley, </a:t>
            </a:r>
            <a:r>
              <a:rPr lang="en-US" sz="1800" dirty="0">
                <a:solidFill>
                  <a:srgbClr val="023D25"/>
                </a:solidFill>
                <a:latin typeface="Source Sans Pro" panose="020B0503030403020204" pitchFamily="34" charset="0"/>
                <a:hlinkClick r:id="rId10"/>
              </a:rPr>
              <a:t>krista.langley@usda.gov</a:t>
            </a:r>
            <a:r>
              <a:rPr lang="en-US" sz="1800" dirty="0">
                <a:solidFill>
                  <a:srgbClr val="023D25"/>
                </a:solidFill>
                <a:latin typeface="Source Sans Pro" panose="020B0503030403020204" pitchFamily="34" charset="0"/>
              </a:rPr>
              <a:t>; Meredith Casper, </a:t>
            </a:r>
            <a:r>
              <a:rPr lang="en-US" sz="1800" dirty="0">
                <a:solidFill>
                  <a:srgbClr val="023D25"/>
                </a:solidFill>
                <a:latin typeface="Source Sans Pro" panose="020B0503030403020204" pitchFamily="34" charset="0"/>
                <a:hlinkClick r:id="rId11"/>
              </a:rPr>
              <a:t>meredith.casper@usda.gov</a:t>
            </a:r>
            <a:r>
              <a:rPr lang="en-US" sz="1800" dirty="0">
                <a:solidFill>
                  <a:srgbClr val="023D25"/>
                </a:solidFill>
                <a:latin typeface="Source Sans Pro" panose="020B0503030403020204" pitchFamily="34" charset="0"/>
              </a:rPr>
              <a:t>; Juliana Defriese, </a:t>
            </a:r>
            <a:r>
              <a:rPr lang="en-US" sz="1800" dirty="0">
                <a:solidFill>
                  <a:srgbClr val="023D25"/>
                </a:solidFill>
                <a:latin typeface="Source Sans Pro" panose="020B0503030403020204" pitchFamily="34" charset="0"/>
                <a:hlinkClick r:id="rId12"/>
              </a:rPr>
              <a:t>juliana.defriese@usda.gov</a:t>
            </a:r>
            <a:endParaRPr lang="en-US" sz="1800" dirty="0">
              <a:solidFill>
                <a:srgbClr val="023D25"/>
              </a:solidFill>
              <a:latin typeface="Source Sans Pro" panose="020B0503030403020204" pitchFamily="34" charset="0"/>
            </a:endParaRPr>
          </a:p>
          <a:p>
            <a:pPr marL="628650" lvl="1" indent="-285750" algn="l">
              <a:spcBef>
                <a:spcPts val="800"/>
              </a:spcBef>
              <a:buFont typeface="Arial" panose="020B0604020202020204" pitchFamily="34" charset="0"/>
              <a:buChar char="•"/>
            </a:pPr>
            <a:r>
              <a:rPr lang="en-US" sz="1800" b="1" dirty="0">
                <a:solidFill>
                  <a:srgbClr val="023D25"/>
                </a:solidFill>
                <a:latin typeface="Source Sans Pro" panose="020B0503030403020204" pitchFamily="34" charset="0"/>
              </a:rPr>
              <a:t>Region 9</a:t>
            </a:r>
            <a:r>
              <a:rPr lang="en-US" sz="1800" dirty="0">
                <a:solidFill>
                  <a:srgbClr val="023D25"/>
                </a:solidFill>
                <a:latin typeface="Source Sans Pro" panose="020B0503030403020204" pitchFamily="34" charset="0"/>
              </a:rPr>
              <a:t>: Joshua Keenan, </a:t>
            </a:r>
            <a:r>
              <a:rPr lang="en-US" sz="1800" dirty="0">
                <a:solidFill>
                  <a:srgbClr val="023D25"/>
                </a:solidFill>
                <a:latin typeface="Source Sans Pro" panose="020B0503030403020204" pitchFamily="34" charset="0"/>
                <a:hlinkClick r:id="rId13"/>
              </a:rPr>
              <a:t>joshua.keenan@usda.gov</a:t>
            </a:r>
            <a:endParaRPr lang="en-US" sz="1800" dirty="0">
              <a:solidFill>
                <a:srgbClr val="023D25"/>
              </a:solidFill>
              <a:latin typeface="Source Sans Pro" panose="020B0503030403020204" pitchFamily="34" charset="0"/>
            </a:endParaRPr>
          </a:p>
          <a:p>
            <a:pPr marL="628650" lvl="1" indent="-285750" algn="l">
              <a:spcBef>
                <a:spcPts val="800"/>
              </a:spcBef>
              <a:buFont typeface="Arial" panose="020B0604020202020204" pitchFamily="34" charset="0"/>
              <a:buChar char="•"/>
            </a:pPr>
            <a:r>
              <a:rPr lang="en-US" sz="1800" b="1" dirty="0">
                <a:solidFill>
                  <a:srgbClr val="023D25"/>
                </a:solidFill>
                <a:latin typeface="Source Sans Pro" panose="020B0503030403020204" pitchFamily="34" charset="0"/>
              </a:rPr>
              <a:t>Region 10</a:t>
            </a:r>
            <a:r>
              <a:rPr lang="en-US" sz="1800" dirty="0">
                <a:solidFill>
                  <a:srgbClr val="023D25"/>
                </a:solidFill>
                <a:latin typeface="Source Sans Pro" panose="020B0503030403020204" pitchFamily="34" charset="0"/>
              </a:rPr>
              <a:t>: Don MacDougall, </a:t>
            </a:r>
            <a:r>
              <a:rPr lang="en-US" sz="1800" dirty="0">
                <a:solidFill>
                  <a:srgbClr val="023D25"/>
                </a:solidFill>
                <a:latin typeface="Source Sans Pro" panose="020B0503030403020204" pitchFamily="34" charset="0"/>
                <a:hlinkClick r:id="rId14"/>
              </a:rPr>
              <a:t>donald.macdougall@usda.gov</a:t>
            </a:r>
            <a:endParaRPr lang="en-US" dirty="0">
              <a:solidFill>
                <a:srgbClr val="023D25"/>
              </a:solidFill>
              <a:latin typeface="Source Sans Pro" panose="020B0503030403020204" pitchFamily="34" charset="0"/>
            </a:endParaRPr>
          </a:p>
        </p:txBody>
      </p:sp>
      <p:cxnSp>
        <p:nvCxnSpPr>
          <p:cNvPr id="9" name="Straight Connector 8">
            <a:extLst>
              <a:ext uri="{FF2B5EF4-FFF2-40B4-BE49-F238E27FC236}">
                <a16:creationId xmlns:a16="http://schemas.microsoft.com/office/drawing/2014/main" id="{9A1981AF-8DDD-AEC9-085E-AF22DC4BC1F5}"/>
              </a:ext>
            </a:extLst>
          </p:cNvPr>
          <p:cNvCxnSpPr>
            <a:cxnSpLocks/>
          </p:cNvCxnSpPr>
          <p:nvPr/>
        </p:nvCxnSpPr>
        <p:spPr>
          <a:xfrm flipV="1">
            <a:off x="273646" y="1140977"/>
            <a:ext cx="5504067" cy="15708"/>
          </a:xfrm>
          <a:prstGeom prst="line">
            <a:avLst/>
          </a:prstGeom>
          <a:ln w="28575">
            <a:solidFill>
              <a:srgbClr val="023D25"/>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221382D-45A2-D655-A874-71E4194F25B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8025" y="4458654"/>
            <a:ext cx="502574" cy="617220"/>
          </a:xfrm>
          <a:prstGeom prst="rect">
            <a:avLst/>
          </a:prstGeom>
        </p:spPr>
      </p:pic>
      <p:pic>
        <p:nvPicPr>
          <p:cNvPr id="5" name="Picture 4">
            <a:extLst>
              <a:ext uri="{FF2B5EF4-FFF2-40B4-BE49-F238E27FC236}">
                <a16:creationId xmlns:a16="http://schemas.microsoft.com/office/drawing/2014/main" id="{3C3230D3-7440-3789-7C97-0D12A1186F8F}"/>
              </a:ext>
            </a:extLst>
          </p:cNvPr>
          <p:cNvPicPr>
            <a:picLocks noChangeAspect="1"/>
          </p:cNvPicPr>
          <p:nvPr/>
        </p:nvPicPr>
        <p:blipFill>
          <a:blip r:embed="rId16"/>
          <a:stretch>
            <a:fillRect/>
          </a:stretch>
        </p:blipFill>
        <p:spPr>
          <a:xfrm>
            <a:off x="5130350" y="664410"/>
            <a:ext cx="3921831" cy="26909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16858793"/>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HRM Template">
      <a:majorFont>
        <a:latin typeface="Source Sans Pro"/>
        <a:ea typeface=""/>
        <a:cs typeface=""/>
      </a:majorFont>
      <a:minorFont>
        <a:latin typeface="Source Sans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8554BA7-1B79-42BC-82F1-551E0BC6CC73}" vid="{DFE4745B-6E43-4E0F-AEA7-801442AC06E9}"/>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6656</TotalTime>
  <Words>960</Words>
  <Application>Microsoft Office PowerPoint</Application>
  <PresentationFormat>On-screen Show (16:9)</PresentationFormat>
  <Paragraphs>106</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Source Sans Pro</vt:lpstr>
      <vt:lpstr>1_Office Theme</vt:lpstr>
      <vt:lpstr>How to Request Public Lands Corps Certificates</vt:lpstr>
      <vt:lpstr>What is Public Lands Corps?</vt:lpstr>
      <vt:lpstr>FS Public Lands Corps: 2023 Stats</vt:lpstr>
      <vt:lpstr>How do I request a PLC certificate? </vt:lpstr>
      <vt:lpstr>Can a participant work across multiple land jurisdictions (FS, NPS, BLM) under our organization to reach 640 hours? </vt:lpstr>
      <vt:lpstr>Can a participant combine hours across multiple organizations to reach 640 hours?</vt:lpstr>
      <vt:lpstr>A participant completed their PLC term a while back but we never requested their PLC certificate. Can we request a certificate now?</vt:lpstr>
      <vt:lpstr>How do I request a PLC certificate? </vt:lpstr>
      <vt:lpstr>Lead PLC contacts by region </vt:lpstr>
      <vt:lpstr>Getting your PLCs hired!</vt:lpstr>
      <vt:lpstr>Getting your PLCs hired!</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BULLETIN  DE MARKETING  DE STYLE TOPOGRAPHIQUE LINÉAIRE</dc:title>
  <dc:creator>Chun, Kelsey - FS, MT</dc:creator>
  <cp:lastModifiedBy>Chun, Kelsey - FS, MT</cp:lastModifiedBy>
  <cp:revision>26</cp:revision>
  <dcterms:modified xsi:type="dcterms:W3CDTF">2023-11-03T19:07:06Z</dcterms:modified>
</cp:coreProperties>
</file>